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svg" ContentType="image/svg+xml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<Relationships xmlns="http://schemas.openxmlformats.org/package/2006/relationships">  <Relationship Id="rId1" Type="http://schemas.openxmlformats.org/officeDocument/2006/relationships/extended-properties" Target="docProps/app.xml"/>  <Relationship Id="rId2" Type="http://schemas.openxmlformats.org/package/2006/relationships/metadata/core-properties" Target="docProps/core.xml"/>  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notesMasterIdLst>
    <p:notesMasterId r:id="rId19"/>
  </p:notesMasterIdLst>
  <p:sldSz cx="12192000" cy="6858000" type="custom"/>
  <p:notesSz cx="6858000" cy="12192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13"/>
  </p:normalViewPr>
  <p:slideViewPr>
    <p:cSldViewPr snapToGrid="0" snapToObjects="1">
      <p:cViewPr varScale="1">
        <p:scale>
          <a:sx n="119" d="100"/>
          <a:sy n="119" d="100"/>
        </p:scale>
        <p:origin x="3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<Relationships xmlns="http://schemas.openxmlformats.org/package/2006/relationships">  <Relationship Id="rId1" Target="slideMasters/slideMaster1.xml" Type="http://schemas.openxmlformats.org/officeDocument/2006/relationships/slideMaster"/>  <Relationship Id="rId2" Target="slides/slide1.xml" Type="http://schemas.openxmlformats.org/officeDocument/2006/relationships/slide"/>  <Relationship Id="rId3" Target="slides/slide2.xml" Type="http://schemas.openxmlformats.org/officeDocument/2006/relationships/slide"/>  <Relationship Id="rId4" Target="slides/slide3.xml" Type="http://schemas.openxmlformats.org/officeDocument/2006/relationships/slide"/>  <Relationship Id="rId5" Target="slides/slide4.xml" Type="http://schemas.openxmlformats.org/officeDocument/2006/relationships/slide"/>  <Relationship Id="rId6" Target="slides/slide5.xml" Type="http://schemas.openxmlformats.org/officeDocument/2006/relationships/slide"/>  <Relationship Id="rId7" Target="slides/slide6.xml" Type="http://schemas.openxmlformats.org/officeDocument/2006/relationships/slide"/>  <Relationship Id="rId8" Target="slides/slide7.xml" Type="http://schemas.openxmlformats.org/officeDocument/2006/relationships/slide"/>  <Relationship Id="rId9" Target="slides/slide8.xml" Type="http://schemas.openxmlformats.org/officeDocument/2006/relationships/slide"/>  <Relationship Id="rId10" Target="slides/slide9.xml" Type="http://schemas.openxmlformats.org/officeDocument/2006/relationships/slide"/>  <Relationship Id="rId11" Target="slides/slide10.xml" Type="http://schemas.openxmlformats.org/officeDocument/2006/relationships/slide"/>  <Relationship Id="rId12" Target="slides/slide11.xml" Type="http://schemas.openxmlformats.org/officeDocument/2006/relationships/slide"/>  <Relationship Id="rId13" Target="slides/slide12.xml" Type="http://schemas.openxmlformats.org/officeDocument/2006/relationships/slide"/>  <Relationship Id="rId14" Target="slides/slide13.xml" Type="http://schemas.openxmlformats.org/officeDocument/2006/relationships/slide"/>  <Relationship Id="rId15" Type="http://schemas.openxmlformats.org/officeDocument/2006/relationships/presProps" Target="presProps.xml"/>  <Relationship Id="rId16" Type="http://schemas.openxmlformats.org/officeDocument/2006/relationships/viewProps" Target="viewProps.xml"/>  <Relationship Id="rId17" Type="http://schemas.openxmlformats.org/officeDocument/2006/relationships/theme" Target="theme/theme1.xml"/>  <Relationship Id="rId18" Type="http://schemas.openxmlformats.org/officeDocument/2006/relationships/tableStyles" Target="tableStyles.xml"/>  <Relationship Id="rId19" Type="http://schemas.openxmlformats.org/officeDocument/2006/relationships/notesMaster" Target="notesMasters/notesMaster1.xml"/></Relationships>
</file>

<file path=ppt/notesMasters/_rels/notesMaster1.xml.rels><?xml version="1.0" encoding="UTF-8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 smtClean="0"/>
              <a:t>6/20/18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/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arget="../slideLayouts/slideLayout1.xml" Type="http://schemas.openxmlformats.org/officeDocument/2006/relationships/slideLayout"/><Relationship Id="rId2" Target="../theme/theme1.xml" Type="http://schemas.openxmlformats.org/officeDocument/2006/relationships/theme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/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arget="../media/image1.png" Type="http://schemas.openxmlformats.org/officeDocument/2006/relationships/image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6.png" Type="http://schemas.openxmlformats.org/officeDocument/2006/relationships/image"/><Relationship Id="rId7" Target="../media/image7.svg" Type="http://schemas.openxmlformats.org/officeDocument/2006/relationships/image"/><Relationship Id="rId8" Target="../slideLayouts/slideLayout1.xml" Type="http://schemas.openxmlformats.org/officeDocument/2006/relationships/slideLayout"/><Relationship Id="rId9" Target="../notesSlides/notesSlide1.xml" Type="http://schemas.openxmlformats.org/officeDocument/2006/relationships/notesSlide"/></Relationships>
</file>

<file path=ppt/slides/_rels/slide10.xml.rels><?xml version="1.0" encoding="UTF-8" standalone="yes"?><Relationships xmlns="http://schemas.openxmlformats.org/package/2006/relationships"><Relationship Id="rId1" Target="../media/image54.png" Type="http://schemas.openxmlformats.org/officeDocument/2006/relationships/image"/><Relationship Id="rId2" Target="../media/image55.svg" Type="http://schemas.openxmlformats.org/officeDocument/2006/relationships/image"/><Relationship Id="rId3" Target="../slideLayouts/slideLayout1.xml" Type="http://schemas.openxmlformats.org/officeDocument/2006/relationships/slideLayout"/><Relationship Id="rId4" Target="../notesSlides/notesSlide10.xml" Type="http://schemas.openxmlformats.org/officeDocument/2006/relationships/notesSlide"/></Relationships>
</file>

<file path=ppt/slides/_rels/slide11.xml.rels><?xml version="1.0" encoding="UTF-8" standalone="yes"?><Relationships xmlns="http://schemas.openxmlformats.org/package/2006/relationships"><Relationship Id="rId1" Target="../media/image56.png" Type="http://schemas.openxmlformats.org/officeDocument/2006/relationships/image"/><Relationship Id="rId2" Target="../media/image57.svg" Type="http://schemas.openxmlformats.org/officeDocument/2006/relationships/image"/><Relationship Id="rId3" Target="../media/image58.png" Type="http://schemas.openxmlformats.org/officeDocument/2006/relationships/image"/><Relationship Id="rId4" Target="../slideLayouts/slideLayout1.xml" Type="http://schemas.openxmlformats.org/officeDocument/2006/relationships/slideLayout"/><Relationship Id="rId5" Target="../notesSlides/notesSlide11.xml" Type="http://schemas.openxmlformats.org/officeDocument/2006/relationships/notesSlide"/></Relationships>
</file>

<file path=ppt/slides/_rels/slide12.xml.rels><?xml version="1.0" encoding="UTF-8" standalone="yes"?><Relationships xmlns="http://schemas.openxmlformats.org/package/2006/relationships"><Relationship Id="rId1" Target="../media/image59.png" Type="http://schemas.openxmlformats.org/officeDocument/2006/relationships/image"/><Relationship Id="rId2" Target="../media/image60.png" Type="http://schemas.openxmlformats.org/officeDocument/2006/relationships/image"/><Relationship Id="rId3" Target="../media/image61.svg" Type="http://schemas.openxmlformats.org/officeDocument/2006/relationships/image"/><Relationship Id="rId4" Target="../media/image62.png" Type="http://schemas.openxmlformats.org/officeDocument/2006/relationships/image"/><Relationship Id="rId5" Target="../media/image63.svg" Type="http://schemas.openxmlformats.org/officeDocument/2006/relationships/image"/><Relationship Id="rId6" Target="../media/image64.png" Type="http://schemas.openxmlformats.org/officeDocument/2006/relationships/image"/><Relationship Id="rId7" Target="../media/image65.svg" Type="http://schemas.openxmlformats.org/officeDocument/2006/relationships/image"/><Relationship Id="rId8" Target="../media/image66.png" Type="http://schemas.openxmlformats.org/officeDocument/2006/relationships/image"/><Relationship Id="rId9" Target="../media/image67.svg" Type="http://schemas.openxmlformats.org/officeDocument/2006/relationships/image"/><Relationship Id="rId10" Target="../media/image68.png" Type="http://schemas.openxmlformats.org/officeDocument/2006/relationships/image"/><Relationship Id="rId11" Target="../media/image69.svg" Type="http://schemas.openxmlformats.org/officeDocument/2006/relationships/image"/><Relationship Id="rId12" Target="../media/image70.png" Type="http://schemas.openxmlformats.org/officeDocument/2006/relationships/image"/><Relationship Id="rId13" Target="../media/image71.svg" Type="http://schemas.openxmlformats.org/officeDocument/2006/relationships/image"/><Relationship Id="rId14" Target="../media/image72.png" Type="http://schemas.openxmlformats.org/officeDocument/2006/relationships/image"/><Relationship Id="rId15" Target="../media/image73.svg" Type="http://schemas.openxmlformats.org/officeDocument/2006/relationships/image"/><Relationship Id="rId16" Target="../media/image74.png" Type="http://schemas.openxmlformats.org/officeDocument/2006/relationships/image"/><Relationship Id="rId17" Target="../media/image75.svg" Type="http://schemas.openxmlformats.org/officeDocument/2006/relationships/image"/><Relationship Id="rId18" Target="../media/image76.png" Type="http://schemas.openxmlformats.org/officeDocument/2006/relationships/image"/><Relationship Id="rId19" Target="../media/image77.svg" Type="http://schemas.openxmlformats.org/officeDocument/2006/relationships/image"/><Relationship Id="rId20" Target="../media/image78.png" Type="http://schemas.openxmlformats.org/officeDocument/2006/relationships/image"/><Relationship Id="rId21" Target="../media/image79.svg" Type="http://schemas.openxmlformats.org/officeDocument/2006/relationships/image"/><Relationship Id="rId22" Target="../media/image80.png" Type="http://schemas.openxmlformats.org/officeDocument/2006/relationships/image"/><Relationship Id="rId23" Target="../media/image81.svg" Type="http://schemas.openxmlformats.org/officeDocument/2006/relationships/image"/><Relationship Id="rId24" Target="../media/image82.png" Type="http://schemas.openxmlformats.org/officeDocument/2006/relationships/image"/><Relationship Id="rId25" Target="../media/image83.svg" Type="http://schemas.openxmlformats.org/officeDocument/2006/relationships/image"/><Relationship Id="rId26" Target="../media/image84.png" Type="http://schemas.openxmlformats.org/officeDocument/2006/relationships/image"/><Relationship Id="rId27" Target="../media/image85.svg" Type="http://schemas.openxmlformats.org/officeDocument/2006/relationships/image"/><Relationship Id="rId28" Target="../media/image86.png" Type="http://schemas.openxmlformats.org/officeDocument/2006/relationships/image"/><Relationship Id="rId29" Target="../media/image87.svg" Type="http://schemas.openxmlformats.org/officeDocument/2006/relationships/image"/><Relationship Id="rId30" Target="../media/image88.png" Type="http://schemas.openxmlformats.org/officeDocument/2006/relationships/image"/><Relationship Id="rId31" Target="../media/image89.svg" Type="http://schemas.openxmlformats.org/officeDocument/2006/relationships/image"/><Relationship Id="rId32" Target="../media/image90.png" Type="http://schemas.openxmlformats.org/officeDocument/2006/relationships/image"/><Relationship Id="rId33" Target="../media/image91.svg" Type="http://schemas.openxmlformats.org/officeDocument/2006/relationships/image"/><Relationship Id="rId34" Target="../media/image92.png" Type="http://schemas.openxmlformats.org/officeDocument/2006/relationships/image"/><Relationship Id="rId35" Target="../media/image93.svg" Type="http://schemas.openxmlformats.org/officeDocument/2006/relationships/image"/><Relationship Id="rId36" Target="../slideLayouts/slideLayout1.xml" Type="http://schemas.openxmlformats.org/officeDocument/2006/relationships/slideLayout"/><Relationship Id="rId37" Target="../notesSlides/notesSlide12.xml" Type="http://schemas.openxmlformats.org/officeDocument/2006/relationships/notesSlide"/></Relationships>
</file>

<file path=ppt/slides/_rels/slide13.xml.rels><?xml version="1.0" encoding="UTF-8" standalone="yes"?><Relationships xmlns="http://schemas.openxmlformats.org/package/2006/relationships"><Relationship Id="rId1" Target="../media/image94.png" Type="http://schemas.openxmlformats.org/officeDocument/2006/relationships/image"/><Relationship Id="rId2" Target="../media/image95.svg" Type="http://schemas.openxmlformats.org/officeDocument/2006/relationships/image"/><Relationship Id="rId3" Target="../media/image96.png" Type="http://schemas.openxmlformats.org/officeDocument/2006/relationships/image"/><Relationship Id="rId4" Target="../media/image97.svg" Type="http://schemas.openxmlformats.org/officeDocument/2006/relationships/image"/><Relationship Id="rId5" Target="../media/image98.png" Type="http://schemas.openxmlformats.org/officeDocument/2006/relationships/image"/><Relationship Id="rId6" Target="../media/image99.svg" Type="http://schemas.openxmlformats.org/officeDocument/2006/relationships/image"/><Relationship Id="rId7" Target="../media/image100.png" Type="http://schemas.openxmlformats.org/officeDocument/2006/relationships/image"/><Relationship Id="rId8" Target="../media/image101.svg" Type="http://schemas.openxmlformats.org/officeDocument/2006/relationships/image"/><Relationship Id="rId9" Target="../media/image102.png" Type="http://schemas.openxmlformats.org/officeDocument/2006/relationships/image"/><Relationship Id="rId10" Target="../media/image103.svg" Type="http://schemas.openxmlformats.org/officeDocument/2006/relationships/image"/><Relationship Id="rId11" Target="../media/image104.png" Type="http://schemas.openxmlformats.org/officeDocument/2006/relationships/image"/><Relationship Id="rId12" Target="../media/image105.svg" Type="http://schemas.openxmlformats.org/officeDocument/2006/relationships/image"/><Relationship Id="rId13" Target="../slideLayouts/slideLayout1.xml" Type="http://schemas.openxmlformats.org/officeDocument/2006/relationships/slideLayout"/><Relationship Id="rId14" Target="../notesSlides/notesSlide13.xml" Type="http://schemas.openxmlformats.org/officeDocument/2006/relationships/notesSlide"/></Relationships>
</file>

<file path=ppt/slides/_rels/slide2.xml.rels><?xml version="1.0" encoding="UTF-8" standalone="yes"?><Relationships xmlns="http://schemas.openxmlformats.org/package/2006/relationships"><Relationship Id="rId1" Target="../media/image8.png" Type="http://schemas.openxmlformats.org/officeDocument/2006/relationships/image"/><Relationship Id="rId2" Target="../media/image9.svg" Type="http://schemas.openxmlformats.org/officeDocument/2006/relationships/image"/><Relationship Id="rId3" Target="../media/image10.png" Type="http://schemas.openxmlformats.org/officeDocument/2006/relationships/image"/><Relationship Id="rId4" Target="../slideLayouts/slideLayout1.xml" Type="http://schemas.openxmlformats.org/officeDocument/2006/relationships/slideLayout"/><Relationship Id="rId5" Target="../notesSlides/notesSlide2.xml" Type="http://schemas.openxmlformats.org/officeDocument/2006/relationships/notesSlide"/></Relationships>
</file>

<file path=ppt/slides/_rels/slide3.xml.rels><?xml version="1.0" encoding="UTF-8" standalone="yes"?><Relationships xmlns="http://schemas.openxmlformats.org/package/2006/relationships"><Relationship Id="rId1" Target="../media/image11.png" Type="http://schemas.openxmlformats.org/officeDocument/2006/relationships/image"/><Relationship Id="rId2" Target="../media/image12.svg" Type="http://schemas.openxmlformats.org/officeDocument/2006/relationships/image"/><Relationship Id="rId3" Target="../media/image13.png" Type="http://schemas.openxmlformats.org/officeDocument/2006/relationships/image"/><Relationship Id="rId4" Target="../slideLayouts/slideLayout1.xml" Type="http://schemas.openxmlformats.org/officeDocument/2006/relationships/slideLayout"/><Relationship Id="rId5" Target="../notesSlides/notesSlide3.xml" Type="http://schemas.openxmlformats.org/officeDocument/2006/relationships/notesSlide"/></Relationships>
</file>

<file path=ppt/slides/_rels/slide4.xml.rels><?xml version="1.0" encoding="UTF-8" standalone="yes"?><Relationships xmlns="http://schemas.openxmlformats.org/package/2006/relationships"><Relationship Id="rId1" Target="../slideLayouts/slideLayout1.xml" Type="http://schemas.openxmlformats.org/officeDocument/2006/relationships/slideLayout"/><Relationship Id="rId2" Target="../notesSlides/notesSlide4.xml" Type="http://schemas.openxmlformats.org/officeDocument/2006/relationships/notesSlide"/></Relationships>
</file>

<file path=ppt/slides/_rels/slide5.xml.rels><?xml version="1.0" encoding="UTF-8" standalone="yes"?><Relationships xmlns="http://schemas.openxmlformats.org/package/2006/relationships"><Relationship Id="rId1" Target="../media/image14.png" Type="http://schemas.openxmlformats.org/officeDocument/2006/relationships/image"/><Relationship Id="rId2" Target="../media/image15.svg" Type="http://schemas.openxmlformats.org/officeDocument/2006/relationships/image"/><Relationship Id="rId3" Target="../media/image16.png" Type="http://schemas.openxmlformats.org/officeDocument/2006/relationships/image"/><Relationship Id="rId4" Target="../media/image17.svg" Type="http://schemas.openxmlformats.org/officeDocument/2006/relationships/image"/><Relationship Id="rId5" Target="../media/image18.png" Type="http://schemas.openxmlformats.org/officeDocument/2006/relationships/image"/><Relationship Id="rId6" Target="../media/image19.svg" Type="http://schemas.openxmlformats.org/officeDocument/2006/relationships/image"/><Relationship Id="rId7" Target="../media/image20.png" Type="http://schemas.openxmlformats.org/officeDocument/2006/relationships/image"/><Relationship Id="rId8" Target="../media/image21.svg" Type="http://schemas.openxmlformats.org/officeDocument/2006/relationships/image"/><Relationship Id="rId9" Target="../slideLayouts/slideLayout1.xml" Type="http://schemas.openxmlformats.org/officeDocument/2006/relationships/slideLayout"/><Relationship Id="rId10" Target="../notesSlides/notesSlide5.xml" Type="http://schemas.openxmlformats.org/officeDocument/2006/relationships/notesSlide"/></Relationships>
</file>

<file path=ppt/slides/_rels/slide6.xml.rels><?xml version="1.0" encoding="UTF-8" standalone="yes"?><Relationships xmlns="http://schemas.openxmlformats.org/package/2006/relationships"><Relationship Id="rId1" Target="../media/image22.png" Type="http://schemas.openxmlformats.org/officeDocument/2006/relationships/image"/><Relationship Id="rId2" Target="../media/image23.svg" Type="http://schemas.openxmlformats.org/officeDocument/2006/relationships/image"/><Relationship Id="rId3" Target="../media/image24.png" Type="http://schemas.openxmlformats.org/officeDocument/2006/relationships/image"/><Relationship Id="rId4" Target="../media/image25.svg" Type="http://schemas.openxmlformats.org/officeDocument/2006/relationships/image"/><Relationship Id="rId5" Target="../media/image26.png" Type="http://schemas.openxmlformats.org/officeDocument/2006/relationships/image"/><Relationship Id="rId6" Target="../media/image27.svg" Type="http://schemas.openxmlformats.org/officeDocument/2006/relationships/image"/><Relationship Id="rId7" Target="../media/image28.png" Type="http://schemas.openxmlformats.org/officeDocument/2006/relationships/image"/><Relationship Id="rId8" Target="../media/image29.svg" Type="http://schemas.openxmlformats.org/officeDocument/2006/relationships/image"/><Relationship Id="rId9" Target="../slideLayouts/slideLayout1.xml" Type="http://schemas.openxmlformats.org/officeDocument/2006/relationships/slideLayout"/><Relationship Id="rId10" Target="../notesSlides/notesSlide6.xml" Type="http://schemas.openxmlformats.org/officeDocument/2006/relationships/notesSlide"/></Relationships>
</file>

<file path=ppt/slides/_rels/slide7.xml.rels><?xml version="1.0" encoding="UTF-8" standalone="yes"?><Relationships xmlns="http://schemas.openxmlformats.org/package/2006/relationships"><Relationship Id="rId1" Target="../media/image30.png" Type="http://schemas.openxmlformats.org/officeDocument/2006/relationships/image"/><Relationship Id="rId2" Target="../media/image31.svg" Type="http://schemas.openxmlformats.org/officeDocument/2006/relationships/image"/><Relationship Id="rId3" Target="../media/image32.png" Type="http://schemas.openxmlformats.org/officeDocument/2006/relationships/image"/><Relationship Id="rId4" Target="../media/image33.svg" Type="http://schemas.openxmlformats.org/officeDocument/2006/relationships/image"/><Relationship Id="rId5" Target="../media/image34.png" Type="http://schemas.openxmlformats.org/officeDocument/2006/relationships/image"/><Relationship Id="rId6" Target="../media/image35.svg" Type="http://schemas.openxmlformats.org/officeDocument/2006/relationships/image"/><Relationship Id="rId7" Target="../media/image36.png" Type="http://schemas.openxmlformats.org/officeDocument/2006/relationships/image"/><Relationship Id="rId8" Target="../media/image37.svg" Type="http://schemas.openxmlformats.org/officeDocument/2006/relationships/image"/><Relationship Id="rId9" Target="../slideLayouts/slideLayout1.xml" Type="http://schemas.openxmlformats.org/officeDocument/2006/relationships/slideLayout"/><Relationship Id="rId10" Target="../notesSlides/notesSlide7.xml" Type="http://schemas.openxmlformats.org/officeDocument/2006/relationships/notesSlide"/></Relationships>
</file>

<file path=ppt/slides/_rels/slide8.xml.rels><?xml version="1.0" encoding="UTF-8" standalone="yes"?><Relationships xmlns="http://schemas.openxmlformats.org/package/2006/relationships"><Relationship Id="rId1" Target="../media/image38.png" Type="http://schemas.openxmlformats.org/officeDocument/2006/relationships/image"/><Relationship Id="rId2" Target="../media/image39.svg" Type="http://schemas.openxmlformats.org/officeDocument/2006/relationships/image"/><Relationship Id="rId3" Target="../media/image40.png" Type="http://schemas.openxmlformats.org/officeDocument/2006/relationships/image"/><Relationship Id="rId4" Target="../media/image41.svg" Type="http://schemas.openxmlformats.org/officeDocument/2006/relationships/image"/><Relationship Id="rId5" Target="../media/image42.png" Type="http://schemas.openxmlformats.org/officeDocument/2006/relationships/image"/><Relationship Id="rId6" Target="../media/image43.svg" Type="http://schemas.openxmlformats.org/officeDocument/2006/relationships/image"/><Relationship Id="rId7" Target="../media/image44.png" Type="http://schemas.openxmlformats.org/officeDocument/2006/relationships/image"/><Relationship Id="rId8" Target="../media/image45.svg" Type="http://schemas.openxmlformats.org/officeDocument/2006/relationships/image"/><Relationship Id="rId9" Target="../slideLayouts/slideLayout1.xml" Type="http://schemas.openxmlformats.org/officeDocument/2006/relationships/slideLayout"/><Relationship Id="rId10" Target="../notesSlides/notesSlide8.xml" Type="http://schemas.openxmlformats.org/officeDocument/2006/relationships/notesSlide"/></Relationships>
</file>

<file path=ppt/slides/_rels/slide9.xml.rels><?xml version="1.0" encoding="UTF-8" standalone="yes"?><Relationships xmlns="http://schemas.openxmlformats.org/package/2006/relationships"><Relationship Id="rId1" Target="../media/image46.png" Type="http://schemas.openxmlformats.org/officeDocument/2006/relationships/image"/><Relationship Id="rId2" Target="../media/image47.svg" Type="http://schemas.openxmlformats.org/officeDocument/2006/relationships/image"/><Relationship Id="rId3" Target="../media/image48.png" Type="http://schemas.openxmlformats.org/officeDocument/2006/relationships/image"/><Relationship Id="rId4" Target="../media/image49.svg" Type="http://schemas.openxmlformats.org/officeDocument/2006/relationships/image"/><Relationship Id="rId5" Target="../media/image50.png" Type="http://schemas.openxmlformats.org/officeDocument/2006/relationships/image"/><Relationship Id="rId6" Target="../media/image51.svg" Type="http://schemas.openxmlformats.org/officeDocument/2006/relationships/image"/><Relationship Id="rId7" Target="../media/image52.png" Type="http://schemas.openxmlformats.org/officeDocument/2006/relationships/image"/><Relationship Id="rId8" Target="../media/image53.svg" Type="http://schemas.openxmlformats.org/officeDocument/2006/relationships/image"/><Relationship Id="rId9" Target="../slideLayouts/slideLayout1.xml" Type="http://schemas.openxmlformats.org/officeDocument/2006/relationships/slideLayout"/><Relationship Id="rId10" Target="../notesSlides/notesSlide9.xml" Type="http://schemas.openxmlformats.org/officeDocument/2006/relationships/notesSlide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130c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39437" r="40997" t="1611" b="1611"/>
          <a:stretch/>
        </p:blipFill>
        <p:spPr>
          <a:xfrm>
            <a:off x="0" y="0"/>
            <a:ext cx="2085454" cy="6856286"/>
          </a:xfrm>
          <a:prstGeom prst="rect">
            <a:avLst/>
          </a:prstGeom>
        </p:spPr>
      </p:pic>
      <p:pic>
        <p:nvPicPr>
          <p:cNvPr id="3" name="Object 2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66358" y="5029808"/>
            <a:ext cx="952262" cy="47613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2466358" y="2064534"/>
            <a:ext cx="9722594" cy="2698651"/>
          </a:xfrm>
          <a:prstGeom prst="rect">
            <a:avLst/>
          </a:prstGeom>
          <a:noFill/>
        </p:spPr>
        <p:txBody>
          <a:bodyPr wrap="square" rtlCol="0" anchor="ctr" bIns="0" lIns="0" rIns="0" tIns="0"/>
          <a:lstStyle/>
          <a:p>
            <a:pPr algn="l">
              <a:spcAft>
                <a:spcPts val="600"/>
              </a:spcAft>
              <a:buNone/>
            </a:pPr>
            <a:r>
              <a:rPr lang="en-US" sz="5100" spc="259" kern="0" dirty="0" smtClean="0">
                <a:solidFill>
                  <a:srgbClr val="ffff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Character Sketch and Age</a:t>
            </a:r>
            <a:br>
              <a:rPr lang="en-US" sz="5100" spc="259" kern="0" dirty="0" smtClean="0">
                <a:solidFill>
                  <a:srgbClr val="ffff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</a:br>
            <a:r>
              <a:rPr lang="en-US" sz="5100" spc="259" kern="0" dirty="0" smtClean="0">
                <a:solidFill>
                  <a:srgbClr val="ffff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Demographic Analysis of</a:t>
            </a:r>
            <a:br>
              <a:rPr lang="en-US" sz="5100" spc="259" kern="0" dirty="0" smtClean="0">
                <a:solidFill>
                  <a:srgbClr val="ffff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</a:br>
            <a:r>
              <a:rPr lang="en-US" sz="5100" spc="259" kern="0" dirty="0" smtClean="0">
                <a:solidFill>
                  <a:srgbClr val="ffff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dialogues using Machine</a:t>
            </a:r>
            <a:br>
              <a:rPr lang="en-US" sz="5100" spc="259" kern="0" dirty="0" smtClean="0">
                <a:solidFill>
                  <a:srgbClr val="ffff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</a:br>
            <a:r>
              <a:rPr lang="en-US" sz="5100" spc="259" kern="0" dirty="0" smtClean="0">
                <a:solidFill>
                  <a:srgbClr val="ffff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Learning Algorithms</a:t>
            </a:r>
            <a:endParaRPr lang="en-US" dirty="0"/>
          </a:p>
        </p:txBody>
      </p:sp>
      <p:pic>
        <p:nvPicPr>
          <p:cNvPr id="5" name="Object 4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159849" y="5832604"/>
            <a:ext cx="6694401" cy="942739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969449" y="5994493"/>
            <a:ext cx="7067637" cy="580999"/>
          </a:xfrm>
          <a:prstGeom prst="rect">
            <a:avLst/>
          </a:prstGeom>
          <a:noFill/>
        </p:spPr>
        <p:txBody>
          <a:bodyPr wrap="square" rtlCol="0" anchor="ctr" bIns="0" lIns="0" rIns="0" tIns="0"/>
          <a:lstStyle/>
          <a:p>
            <a:pPr algn="ctr">
              <a:spcAft>
                <a:spcPts val="600"/>
              </a:spcAft>
              <a:buNone/>
            </a:pPr>
            <a:r>
              <a:rPr lang="en-US" b="1" sz="1300" spc="163" kern="0" dirty="0" smtClean="0">
                <a:solidFill>
                  <a:srgbClr val="3b2c67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PRESENTED BY: CHARVI BANNUR (PES1UG20CS638), CHAITRA BHAT</a:t>
            </a:r>
            <a:br>
              <a:rPr lang="en-US" b="1" sz="1300" spc="163" kern="0" dirty="0" smtClean="0">
                <a:solidFill>
                  <a:srgbClr val="3b2c67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</a:br>
            <a:r>
              <a:rPr lang="en-US" b="1" sz="1300" spc="163" kern="0" dirty="0" smtClean="0">
                <a:solidFill>
                  <a:srgbClr val="3b2c67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(PES1UG20CS635), SAI SHRUTHI SHASHIDHAR (PES1UG20CS367),</a:t>
            </a:r>
          </a:p>
          <a:p>
            <a:pPr algn="ctr">
              <a:spcAft>
                <a:spcPts val="600"/>
              </a:spcAft>
              <a:buNone/>
            </a:pPr>
            <a:r>
              <a:rPr lang="en-US" b="1" sz="1300" spc="163" kern="0" dirty="0" smtClean="0">
                <a:solidFill>
                  <a:srgbClr val="3b2c67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b="1" sz="1300" spc="163" kern="0" dirty="0" smtClean="0">
                <a:solidFill>
                  <a:srgbClr val="3b2c67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   SURAJ R GAUTHAM (PES1UG20CS448)</a:t>
            </a:r>
            <a:endParaRPr lang="en-US" dirty="0"/>
          </a:p>
        </p:txBody>
      </p:sp>
      <p:pic>
        <p:nvPicPr>
          <p:cNvPr id="7" name="Object 6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130087" y="124191"/>
            <a:ext cx="5923069" cy="723719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5939664" y="286088"/>
            <a:ext cx="6301111" cy="362328"/>
          </a:xfrm>
          <a:prstGeom prst="rect">
            <a:avLst/>
          </a:prstGeom>
          <a:noFill/>
        </p:spPr>
        <p:txBody>
          <a:bodyPr wrap="square" rtlCol="0" anchor="ctr" bIns="0" lIns="0" rIns="0" tIns="0"/>
          <a:lstStyle/>
          <a:p>
            <a:pPr algn="ctr">
              <a:spcAft>
                <a:spcPts val="600"/>
              </a:spcAft>
              <a:buNone/>
            </a:pPr>
            <a:r>
              <a:rPr lang="en-US" b="1" sz="1300" spc="163" kern="0" dirty="0" smtClean="0">
                <a:solidFill>
                  <a:srgbClr val="3b2c67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UE20CS334 NATURAL LANGUAGE PROCESSING</a:t>
            </a:r>
          </a:p>
          <a:p>
            <a:pPr algn="ctr">
              <a:spcAft>
                <a:spcPts val="600"/>
              </a:spcAft>
              <a:buNone/>
            </a:pPr>
            <a:r>
              <a:rPr lang="en-US" b="1" sz="1300" spc="163" kern="0" dirty="0" smtClean="0">
                <a:solidFill>
                  <a:srgbClr val="3b2c67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PHASE</a:t>
            </a:r>
            <a:r>
              <a:rPr lang="en-US" b="1" sz="1300" spc="163" kern="0" dirty="0" smtClean="0">
                <a:solidFill>
                  <a:srgbClr val="3b2c67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- I REVIEW</a:t>
            </a:r>
            <a:endParaRPr lang="en-US" dirty="0"/>
          </a:p>
        </p:txBody>
      </p:sp>
    </p:spTree>
    <p:custDataLst/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130c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476131" y="3778843"/>
            <a:ext cx="390427" cy="47613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476131" y="3348800"/>
            <a:ext cx="3237690" cy="258747"/>
          </a:xfrm>
          <a:prstGeom prst="rect">
            <a:avLst/>
          </a:prstGeom>
          <a:noFill/>
        </p:spPr>
        <p:txBody>
          <a:bodyPr wrap="square" rtlCol="0" anchor="ctr" bIns="0" lIns="0" rIns="0" tIns="0"/>
          <a:lstStyle/>
          <a:p>
            <a:pPr algn="l">
              <a:spcAft>
                <a:spcPts val="600"/>
              </a:spcAft>
              <a:buNone/>
            </a:pPr>
            <a:r>
              <a:rPr lang="en-US" sz="2600" spc="134" kern="0" dirty="0" smtClean="0">
                <a:solidFill>
                  <a:srgbClr val="ffff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Our Approach</a:t>
            </a:r>
            <a:endParaRPr lang="en-US" dirty="0"/>
          </a:p>
        </p:txBody>
      </p:sp>
      <p:sp>
        <p:nvSpPr>
          <p:cNvPr id="4" name="Object 3"/>
          <p:cNvSpPr/>
          <p:nvPr/>
        </p:nvSpPr>
        <p:spPr>
          <a:xfrm>
            <a:off x="476131" y="2934492"/>
            <a:ext cx="3237690" cy="157198"/>
          </a:xfrm>
          <a:prstGeom prst="rect">
            <a:avLst/>
          </a:prstGeom>
          <a:noFill/>
        </p:spPr>
        <p:txBody>
          <a:bodyPr wrap="square" rtlCol="0" anchor="ctr" bIns="0" lIns="0" rIns="0" tIns="0"/>
          <a:lstStyle/>
          <a:p>
            <a:pPr algn="l">
              <a:spcAft>
                <a:spcPts val="600"/>
              </a:spcAft>
              <a:buNone/>
            </a:pPr>
            <a:r>
              <a:rPr lang="en-US" sz="1400" spc="77" kern="0" dirty="0" smtClean="0">
                <a:solidFill>
                  <a:srgbClr val="ff4f2d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Proposed Methodology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4285178" y="1994282"/>
            <a:ext cx="3618595" cy="2867722"/>
          </a:xfrm>
          <a:prstGeom prst="rect">
            <a:avLst/>
          </a:prstGeom>
          <a:solidFill>
            <a:srgbClr val="ff4f2d"/>
          </a:solidFill>
        </p:spPr>
      </p:sp>
      <p:sp>
        <p:nvSpPr>
          <p:cNvPr id="6" name="Object 5"/>
          <p:cNvSpPr/>
          <p:nvPr/>
        </p:nvSpPr>
        <p:spPr>
          <a:xfrm>
            <a:off x="4570857" y="2251393"/>
            <a:ext cx="3428143" cy="191048"/>
          </a:xfrm>
          <a:prstGeom prst="rect">
            <a:avLst/>
          </a:prstGeom>
          <a:noFill/>
        </p:spPr>
        <p:txBody>
          <a:bodyPr wrap="square" rtlCol="0" anchor="ctr" bIns="0" lIns="0" rIns="0" tIns="0"/>
          <a:lstStyle/>
          <a:p>
            <a:pPr algn="l">
              <a:spcAft>
                <a:spcPts val="600"/>
              </a:spcAft>
              <a:buNone/>
            </a:pPr>
            <a:r>
              <a:rPr lang="en-US" b="1" sz="1800" spc="230" kern="0" dirty="0" smtClean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EVALUATION METRIC</a:t>
            </a:r>
            <a:endParaRPr lang="en-US" dirty="0"/>
          </a:p>
        </p:txBody>
      </p:sp>
      <p:sp>
        <p:nvSpPr>
          <p:cNvPr id="7" name="Object 6"/>
          <p:cNvSpPr/>
          <p:nvPr/>
        </p:nvSpPr>
        <p:spPr>
          <a:xfrm>
            <a:off x="4570857" y="2699551"/>
            <a:ext cx="3428143" cy="1876774"/>
          </a:xfrm>
          <a:prstGeom prst="rect">
            <a:avLst/>
          </a:prstGeom>
          <a:noFill/>
        </p:spPr>
        <p:txBody>
          <a:bodyPr wrap="square" rtlCol="0" anchor="ctr" bIns="0" lIns="0" rIns="0" tIns="0"/>
          <a:lstStyle/>
          <a:p>
            <a:pPr algn="l">
              <a:spcAft>
                <a:spcPts val="600"/>
              </a:spcAft>
              <a:buNone/>
            </a:pPr>
            <a:r>
              <a:rPr lang="en-US" sz="1600" spc="38" kern="0" dirty="0" smtClean="0">
                <a:solidFill>
                  <a:srgbClr val="ffffff">
                    <a:alpha val="80000"/>
                  </a:srgbClr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We plan on developing a</a:t>
            </a:r>
            <a:br>
              <a:rPr lang="en-US" sz="1600" spc="38" kern="0" dirty="0" smtClean="0">
                <a:solidFill>
                  <a:srgbClr val="ffffff">
                    <a:alpha val="80000"/>
                  </a:srgbClr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</a:br>
            <a:r>
              <a:rPr lang="en-US" sz="1600" spc="38" kern="0" dirty="0" smtClean="0">
                <a:solidFill>
                  <a:srgbClr val="ffffff">
                    <a:alpha val="80000"/>
                  </a:srgbClr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custom evaluation technique</a:t>
            </a:r>
            <a:br>
              <a:rPr lang="en-US" sz="1600" spc="38" kern="0" dirty="0" smtClean="0">
                <a:solidFill>
                  <a:srgbClr val="ffffff">
                    <a:alpha val="80000"/>
                  </a:srgbClr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</a:br>
            <a:r>
              <a:rPr lang="en-US" sz="1600" spc="38" kern="0" dirty="0" smtClean="0">
                <a:solidFill>
                  <a:srgbClr val="ffffff">
                    <a:alpha val="80000"/>
                  </a:srgbClr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inorder to rank our score with</a:t>
            </a:r>
            <a:br>
              <a:rPr lang="en-US" sz="1600" spc="38" kern="0" dirty="0" smtClean="0">
                <a:solidFill>
                  <a:srgbClr val="ffffff">
                    <a:alpha val="80000"/>
                  </a:srgbClr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</a:br>
            <a:r>
              <a:rPr lang="en-US" sz="1600" spc="38" kern="0" dirty="0" smtClean="0">
                <a:solidFill>
                  <a:srgbClr val="ffffff">
                    <a:alpha val="80000"/>
                  </a:srgbClr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other models. There are also</a:t>
            </a:r>
            <a:br>
              <a:rPr lang="en-US" sz="1600" spc="38" kern="0" dirty="0" smtClean="0">
                <a:solidFill>
                  <a:srgbClr val="ffffff">
                    <a:alpha val="80000"/>
                  </a:srgbClr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</a:br>
            <a:r>
              <a:rPr lang="en-US" sz="1600" spc="38" kern="0" dirty="0" smtClean="0">
                <a:solidFill>
                  <a:srgbClr val="ffffff">
                    <a:alpha val="80000"/>
                  </a:srgbClr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other evaluation metrics like</a:t>
            </a:r>
            <a:br>
              <a:rPr lang="en-US" sz="1600" spc="38" kern="0" dirty="0" smtClean="0">
                <a:solidFill>
                  <a:srgbClr val="ffffff">
                    <a:alpha val="80000"/>
                  </a:srgbClr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</a:br>
            <a:r>
              <a:rPr lang="en-US" sz="1600" spc="38" kern="0" dirty="0" smtClean="0">
                <a:solidFill>
                  <a:srgbClr val="ffffff">
                    <a:alpha val="80000"/>
                  </a:srgbClr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LIWC, bigram-trigram metrics</a:t>
            </a:r>
            <a:br>
              <a:rPr lang="en-US" sz="1600" spc="38" kern="0" dirty="0" smtClean="0">
                <a:solidFill>
                  <a:srgbClr val="ffffff">
                    <a:alpha val="80000"/>
                  </a:srgbClr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</a:br>
            <a:r>
              <a:rPr lang="en-US" sz="1600" spc="38" kern="0" dirty="0" smtClean="0">
                <a:solidFill>
                  <a:srgbClr val="ffffff">
                    <a:alpha val="80000"/>
                  </a:srgbClr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which we might consider.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8094226" y="1994282"/>
            <a:ext cx="3618595" cy="2867722"/>
          </a:xfrm>
          <a:prstGeom prst="rect">
            <a:avLst/>
          </a:prstGeom>
          <a:solidFill>
            <a:srgbClr val="ff4f2d"/>
          </a:solidFill>
        </p:spPr>
      </p:sp>
      <p:sp>
        <p:nvSpPr>
          <p:cNvPr id="9" name="Object 8"/>
          <p:cNvSpPr/>
          <p:nvPr/>
        </p:nvSpPr>
        <p:spPr>
          <a:xfrm>
            <a:off x="8379905" y="2251393"/>
            <a:ext cx="3428143" cy="191048"/>
          </a:xfrm>
          <a:prstGeom prst="rect">
            <a:avLst/>
          </a:prstGeom>
          <a:noFill/>
        </p:spPr>
        <p:txBody>
          <a:bodyPr wrap="square" rtlCol="0" anchor="ctr" bIns="0" lIns="0" rIns="0" tIns="0"/>
          <a:lstStyle/>
          <a:p>
            <a:pPr algn="l">
              <a:spcAft>
                <a:spcPts val="600"/>
              </a:spcAft>
              <a:buNone/>
            </a:pPr>
            <a:r>
              <a:rPr lang="en-US" b="1" sz="1800" spc="230" kern="0" dirty="0" smtClean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DATASET</a:t>
            </a:r>
            <a:endParaRPr lang="en-US" dirty="0"/>
          </a:p>
        </p:txBody>
      </p:sp>
      <p:sp>
        <p:nvSpPr>
          <p:cNvPr id="10" name="Object 9"/>
          <p:cNvSpPr/>
          <p:nvPr/>
        </p:nvSpPr>
        <p:spPr>
          <a:xfrm>
            <a:off x="8379905" y="2699551"/>
            <a:ext cx="3428143" cy="1876774"/>
          </a:xfrm>
          <a:prstGeom prst="rect">
            <a:avLst/>
          </a:prstGeom>
          <a:noFill/>
        </p:spPr>
        <p:txBody>
          <a:bodyPr wrap="square" rtlCol="0" anchor="ctr" bIns="0" lIns="0" rIns="0" tIns="0"/>
          <a:lstStyle/>
          <a:p>
            <a:pPr algn="l">
              <a:spcAft>
                <a:spcPts val="600"/>
              </a:spcAft>
              <a:buNone/>
            </a:pPr>
            <a:r>
              <a:rPr lang="en-US" sz="1600" spc="38" kern="0" dirty="0" smtClean="0">
                <a:solidFill>
                  <a:srgbClr val="ffffff">
                    <a:alpha val="80000"/>
                  </a:srgbClr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We plan on using the Harry</a:t>
            </a:r>
            <a:br>
              <a:rPr lang="en-US" sz="1600" spc="38" kern="0" dirty="0" smtClean="0">
                <a:solidFill>
                  <a:srgbClr val="ffffff">
                    <a:alpha val="80000"/>
                  </a:srgbClr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</a:br>
            <a:r>
              <a:rPr lang="en-US" sz="1600" spc="38" kern="0" dirty="0" smtClean="0">
                <a:solidFill>
                  <a:srgbClr val="ffffff">
                    <a:alpha val="80000"/>
                  </a:srgbClr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Potter dataset available on</a:t>
            </a:r>
            <a:br>
              <a:rPr lang="en-US" sz="1600" spc="38" kern="0" dirty="0" smtClean="0">
                <a:solidFill>
                  <a:srgbClr val="ffffff">
                    <a:alpha val="80000"/>
                  </a:srgbClr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</a:br>
            <a:r>
              <a:rPr lang="en-US" sz="1600" spc="38" kern="0" dirty="0" smtClean="0">
                <a:solidFill>
                  <a:srgbClr val="ffffff">
                    <a:alpha val="80000"/>
                  </a:srgbClr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Kaggle. The dataset includes</a:t>
            </a:r>
            <a:br>
              <a:rPr lang="en-US" sz="1600" spc="38" kern="0" dirty="0" smtClean="0">
                <a:solidFill>
                  <a:srgbClr val="ffffff">
                    <a:alpha val="80000"/>
                  </a:srgbClr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</a:br>
            <a:r>
              <a:rPr lang="en-US" sz="1600" spc="38" kern="0" dirty="0" smtClean="0">
                <a:solidFill>
                  <a:srgbClr val="ffffff">
                    <a:alpha val="80000"/>
                  </a:srgbClr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character names and their</a:t>
            </a:r>
            <a:br>
              <a:rPr lang="en-US" sz="1600" spc="38" kern="0" dirty="0" smtClean="0">
                <a:solidFill>
                  <a:srgbClr val="ffffff">
                    <a:alpha val="80000"/>
                  </a:srgbClr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</a:br>
            <a:r>
              <a:rPr lang="en-US" sz="1600" spc="38" kern="0" dirty="0" smtClean="0">
                <a:solidFill>
                  <a:srgbClr val="ffffff">
                    <a:alpha val="80000"/>
                  </a:srgbClr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respective dialouges.</a:t>
            </a:r>
            <a:endParaRPr lang="en-US" dirty="0"/>
          </a:p>
        </p:txBody>
      </p:sp>
    </p:spTree>
    <p:custDataLst/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130c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5965531" y="1282429"/>
            <a:ext cx="380905" cy="47613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5965612" y="861871"/>
            <a:ext cx="6128114" cy="258747"/>
          </a:xfrm>
          <a:prstGeom prst="rect">
            <a:avLst/>
          </a:prstGeom>
          <a:noFill/>
        </p:spPr>
        <p:txBody>
          <a:bodyPr wrap="square" rtlCol="0" anchor="ctr" bIns="0" lIns="0" rIns="0" tIns="0"/>
          <a:lstStyle/>
          <a:p>
            <a:pPr algn="l">
              <a:spcAft>
                <a:spcPts val="600"/>
              </a:spcAft>
              <a:buNone/>
            </a:pPr>
            <a:r>
              <a:rPr lang="en-US" sz="2600" spc="134" kern="0" dirty="0" smtClean="0">
                <a:solidFill>
                  <a:srgbClr val="ffff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Libraries/Tools</a:t>
            </a:r>
            <a:endParaRPr lang="en-US" dirty="0"/>
          </a:p>
        </p:txBody>
      </p:sp>
      <p:sp>
        <p:nvSpPr>
          <p:cNvPr id="4" name="Object 3"/>
          <p:cNvSpPr/>
          <p:nvPr/>
        </p:nvSpPr>
        <p:spPr>
          <a:xfrm>
            <a:off x="5965612" y="447563"/>
            <a:ext cx="6128114" cy="157198"/>
          </a:xfrm>
          <a:prstGeom prst="rect">
            <a:avLst/>
          </a:prstGeom>
          <a:noFill/>
        </p:spPr>
        <p:txBody>
          <a:bodyPr wrap="square" rtlCol="0" anchor="ctr" bIns="0" lIns="0" rIns="0" tIns="0"/>
          <a:lstStyle/>
          <a:p>
            <a:pPr algn="l">
              <a:spcAft>
                <a:spcPts val="600"/>
              </a:spcAft>
              <a:buNone/>
            </a:pPr>
            <a:r>
              <a:rPr lang="en-US" sz="1400" spc="77" kern="0" dirty="0" smtClean="0">
                <a:solidFill>
                  <a:srgbClr val="dab5dc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NLP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0" y="0"/>
            <a:ext cx="5499004" cy="6865808"/>
          </a:xfrm>
          <a:prstGeom prst="rect">
            <a:avLst/>
          </a:prstGeom>
          <a:solidFill>
            <a:srgbClr val="e6ebff"/>
          </a:solidFill>
        </p:spPr>
      </p:sp>
      <p:pic>
        <p:nvPicPr>
          <p:cNvPr id="6" name="Object 5" descr="preencoded.png">    </p:cNvPr>
          <p:cNvPicPr>
            <a:picLocks noChangeAspect="1"/>
          </p:cNvPicPr>
          <p:nvPr/>
        </p:nvPicPr>
        <p:blipFill>
          <a:blip r:embed="rId3"/>
          <a:srcRect l="14810" r="45088" t="1933" b="1933"/>
          <a:stretch/>
        </p:blipFill>
        <p:spPr>
          <a:xfrm>
            <a:off x="0" y="0"/>
            <a:ext cx="5499004" cy="6865808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6251290" y="2142589"/>
            <a:ext cx="5556757" cy="143658"/>
          </a:xfrm>
          <a:prstGeom prst="rect">
            <a:avLst/>
          </a:prstGeom>
          <a:noFill/>
        </p:spPr>
        <p:txBody>
          <a:bodyPr wrap="square" rtlCol="0" anchor="ctr" bIns="0" lIns="0" rIns="0" tIns="0"/>
          <a:lstStyle/>
          <a:p>
            <a:pPr algn="l">
              <a:spcAft>
                <a:spcPts val="600"/>
              </a:spcAft>
              <a:buNone/>
            </a:pPr>
            <a:r>
              <a:rPr lang="en-US" b="1" sz="1400" spc="172" kern="0" dirty="0" smtClean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LIBRARIES: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6441662" y="2610081"/>
            <a:ext cx="106652" cy="106653"/>
          </a:xfrm>
          <a:prstGeom prst="ellipse">
            <a:avLst/>
          </a:prstGeom>
          <a:solidFill>
            <a:srgbClr val="dab5dc"/>
          </a:solidFill>
        </p:spPr>
      </p:sp>
      <p:sp>
        <p:nvSpPr>
          <p:cNvPr id="9" name="Object 8"/>
          <p:cNvSpPr/>
          <p:nvPr/>
        </p:nvSpPr>
        <p:spPr>
          <a:xfrm>
            <a:off x="6738849" y="2567164"/>
            <a:ext cx="1092758" cy="163968"/>
          </a:xfrm>
          <a:prstGeom prst="rect">
            <a:avLst/>
          </a:prstGeom>
          <a:noFill/>
        </p:spPr>
        <p:txBody>
          <a:bodyPr wrap="square" rtlCol="0" anchor="ctr" bIns="0" lIns="0" rIns="0" tIns="0"/>
          <a:lstStyle/>
          <a:p>
            <a:pPr algn="l">
              <a:spcAft>
                <a:spcPts val="600"/>
              </a:spcAft>
              <a:buNone/>
            </a:pPr>
            <a:r>
              <a:rPr lang="en-US" b="1" sz="1600" spc="201" kern="0" dirty="0" smtClean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NLT-K</a:t>
            </a:r>
            <a:endParaRPr lang="en-US" dirty="0"/>
          </a:p>
        </p:txBody>
      </p:sp>
      <p:sp>
        <p:nvSpPr>
          <p:cNvPr id="10" name="Object 9"/>
          <p:cNvSpPr/>
          <p:nvPr/>
        </p:nvSpPr>
        <p:spPr>
          <a:xfrm>
            <a:off x="6441662" y="3126385"/>
            <a:ext cx="106652" cy="106653"/>
          </a:xfrm>
          <a:prstGeom prst="ellipse">
            <a:avLst/>
          </a:prstGeom>
          <a:solidFill>
            <a:srgbClr val="dab5dc"/>
          </a:solidFill>
        </p:spPr>
      </p:sp>
      <p:sp>
        <p:nvSpPr>
          <p:cNvPr id="11" name="Object 10"/>
          <p:cNvSpPr/>
          <p:nvPr/>
        </p:nvSpPr>
        <p:spPr>
          <a:xfrm>
            <a:off x="6738849" y="3083469"/>
            <a:ext cx="3560660" cy="163968"/>
          </a:xfrm>
          <a:prstGeom prst="rect">
            <a:avLst/>
          </a:prstGeom>
          <a:noFill/>
        </p:spPr>
        <p:txBody>
          <a:bodyPr wrap="square" rtlCol="0" anchor="ctr" bIns="0" lIns="0" rIns="0" tIns="0"/>
          <a:lstStyle/>
          <a:p>
            <a:pPr algn="l">
              <a:spcAft>
                <a:spcPts val="600"/>
              </a:spcAft>
              <a:buNone/>
            </a:pPr>
            <a:r>
              <a:rPr lang="en-US" b="1" sz="1600" spc="201" kern="0" dirty="0" smtClean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BERT AND FLAVOURS OF BERT</a:t>
            </a:r>
            <a:endParaRPr lang="en-US" dirty="0"/>
          </a:p>
        </p:txBody>
      </p:sp>
      <p:sp>
        <p:nvSpPr>
          <p:cNvPr id="12" name="Object 11"/>
          <p:cNvSpPr/>
          <p:nvPr/>
        </p:nvSpPr>
        <p:spPr>
          <a:xfrm>
            <a:off x="6441662" y="3642689"/>
            <a:ext cx="106652" cy="106654"/>
          </a:xfrm>
          <a:prstGeom prst="ellipse">
            <a:avLst/>
          </a:prstGeom>
          <a:solidFill>
            <a:srgbClr val="dab5dc"/>
          </a:solidFill>
        </p:spPr>
      </p:sp>
      <p:sp>
        <p:nvSpPr>
          <p:cNvPr id="13" name="Object 12"/>
          <p:cNvSpPr/>
          <p:nvPr/>
        </p:nvSpPr>
        <p:spPr>
          <a:xfrm>
            <a:off x="6738849" y="3599773"/>
            <a:ext cx="1086546" cy="163968"/>
          </a:xfrm>
          <a:prstGeom prst="rect">
            <a:avLst/>
          </a:prstGeom>
          <a:noFill/>
        </p:spPr>
        <p:txBody>
          <a:bodyPr wrap="square" rtlCol="0" anchor="ctr" bIns="0" lIns="0" rIns="0" tIns="0"/>
          <a:lstStyle/>
          <a:p>
            <a:pPr algn="l">
              <a:spcAft>
                <a:spcPts val="600"/>
              </a:spcAft>
              <a:buNone/>
            </a:pPr>
            <a:r>
              <a:rPr lang="en-US" b="1" sz="1600" spc="201" kern="0" dirty="0" smtClean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SPACY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6441662" y="4158993"/>
            <a:ext cx="106652" cy="106654"/>
          </a:xfrm>
          <a:prstGeom prst="ellipse">
            <a:avLst/>
          </a:prstGeom>
          <a:solidFill>
            <a:srgbClr val="dab5dc"/>
          </a:solidFill>
        </p:spPr>
      </p:sp>
      <p:sp>
        <p:nvSpPr>
          <p:cNvPr id="15" name="Object 14"/>
          <p:cNvSpPr/>
          <p:nvPr/>
        </p:nvSpPr>
        <p:spPr>
          <a:xfrm>
            <a:off x="6738849" y="4116078"/>
            <a:ext cx="1935621" cy="163968"/>
          </a:xfrm>
          <a:prstGeom prst="rect">
            <a:avLst/>
          </a:prstGeom>
          <a:noFill/>
        </p:spPr>
        <p:txBody>
          <a:bodyPr wrap="square" rtlCol="0" anchor="ctr" bIns="0" lIns="0" rIns="0" tIns="0"/>
          <a:lstStyle/>
          <a:p>
            <a:pPr algn="l">
              <a:spcAft>
                <a:spcPts val="600"/>
              </a:spcAft>
              <a:buNone/>
            </a:pPr>
            <a:r>
              <a:rPr lang="en-US" b="1" sz="1600" spc="201" kern="0" dirty="0" smtClean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SCI-KIT LEARN</a:t>
            </a:r>
            <a:endParaRPr lang="en-US" dirty="0"/>
          </a:p>
        </p:txBody>
      </p:sp>
      <p:sp>
        <p:nvSpPr>
          <p:cNvPr id="16" name="Object 15"/>
          <p:cNvSpPr/>
          <p:nvPr/>
        </p:nvSpPr>
        <p:spPr>
          <a:xfrm>
            <a:off x="6441662" y="4675299"/>
            <a:ext cx="106652" cy="106653"/>
          </a:xfrm>
          <a:prstGeom prst="ellipse">
            <a:avLst/>
          </a:prstGeom>
          <a:solidFill>
            <a:srgbClr val="dab5dc"/>
          </a:solidFill>
        </p:spPr>
      </p:sp>
      <p:sp>
        <p:nvSpPr>
          <p:cNvPr id="17" name="Object 16"/>
          <p:cNvSpPr/>
          <p:nvPr/>
        </p:nvSpPr>
        <p:spPr>
          <a:xfrm>
            <a:off x="6738849" y="4632382"/>
            <a:ext cx="1647041" cy="163968"/>
          </a:xfrm>
          <a:prstGeom prst="rect">
            <a:avLst/>
          </a:prstGeom>
          <a:noFill/>
        </p:spPr>
        <p:txBody>
          <a:bodyPr wrap="square" rtlCol="0" anchor="ctr" bIns="0" lIns="0" rIns="0" tIns="0"/>
          <a:lstStyle/>
          <a:p>
            <a:pPr algn="l">
              <a:spcAft>
                <a:spcPts val="600"/>
              </a:spcAft>
              <a:buNone/>
            </a:pPr>
            <a:r>
              <a:rPr lang="en-US" b="1" sz="1600" spc="201" kern="0" dirty="0" smtClean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NETWORK-X</a:t>
            </a:r>
            <a:endParaRPr lang="en-US" dirty="0"/>
          </a:p>
        </p:txBody>
      </p:sp>
      <p:sp>
        <p:nvSpPr>
          <p:cNvPr id="18" name="Object 17"/>
          <p:cNvSpPr/>
          <p:nvPr/>
        </p:nvSpPr>
        <p:spPr>
          <a:xfrm>
            <a:off x="6251290" y="5067744"/>
            <a:ext cx="5556757" cy="143658"/>
          </a:xfrm>
          <a:prstGeom prst="rect">
            <a:avLst/>
          </a:prstGeom>
          <a:noFill/>
        </p:spPr>
        <p:txBody>
          <a:bodyPr wrap="square" rtlCol="0" anchor="ctr" bIns="0" lIns="0" rIns="0" tIns="0"/>
          <a:lstStyle/>
          <a:p>
            <a:pPr algn="l">
              <a:spcAft>
                <a:spcPts val="600"/>
              </a:spcAft>
              <a:buNone/>
            </a:pPr>
            <a:r>
              <a:rPr lang="en-US" b="1" sz="1400" spc="172" kern="0" dirty="0" smtClean="0">
                <a:solidFill>
                  <a:srgbClr val="dab5dc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TOOLS:</a:t>
            </a:r>
            <a:endParaRPr lang="en-US" dirty="0"/>
          </a:p>
        </p:txBody>
      </p:sp>
      <p:sp>
        <p:nvSpPr>
          <p:cNvPr id="19" name="Object 18"/>
          <p:cNvSpPr/>
          <p:nvPr/>
        </p:nvSpPr>
        <p:spPr>
          <a:xfrm>
            <a:off x="6251290" y="5411377"/>
            <a:ext cx="5556757" cy="604017"/>
          </a:xfrm>
          <a:prstGeom prst="rect">
            <a:avLst/>
          </a:prstGeom>
          <a:noFill/>
        </p:spPr>
        <p:txBody>
          <a:bodyPr wrap="square" rtlCol="0" anchor="ctr" bIns="0" lIns="0" rIns="0" tIns="0"/>
          <a:lstStyle/>
          <a:p>
            <a:pPr algn="l">
              <a:spcAft>
                <a:spcPts val="600"/>
              </a:spcAft>
              <a:buNone/>
            </a:pPr>
            <a:r>
              <a:rPr lang="en-US" sz="1400" spc="38" kern="0" dirty="0" smtClean="0">
                <a:solidFill>
                  <a:srgbClr val="ffffff">
                    <a:alpha val="80000"/>
                  </a:srgbClr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Personality trait feature extraction can be used. Tools like</a:t>
            </a:r>
            <a:br>
              <a:rPr lang="en-US" sz="1400" spc="38" kern="0" dirty="0" smtClean="0">
                <a:solidFill>
                  <a:srgbClr val="ffffff">
                    <a:alpha val="80000"/>
                  </a:srgbClr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</a:br>
            <a:r>
              <a:rPr lang="en-US" sz="1400" spc="38" kern="0" dirty="0" smtClean="0">
                <a:solidFill>
                  <a:srgbClr val="ffffff">
                    <a:alpha val="80000"/>
                  </a:srgbClr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LIWC, NRC, MRC. Other baseline models can be used for</a:t>
            </a:r>
            <a:br>
              <a:rPr lang="en-US" sz="1400" spc="38" kern="0" dirty="0" smtClean="0">
                <a:solidFill>
                  <a:srgbClr val="ffffff">
                    <a:alpha val="80000"/>
                  </a:srgbClr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</a:br>
            <a:r>
              <a:rPr lang="en-US" sz="1400" spc="38" kern="0" dirty="0" smtClean="0">
                <a:solidFill>
                  <a:srgbClr val="ffffff">
                    <a:alpha val="80000"/>
                  </a:srgbClr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comparison.</a:t>
            </a:r>
            <a:endParaRPr lang="en-US" dirty="0"/>
          </a:p>
        </p:txBody>
      </p:sp>
    </p:spTree>
    <p:custDataLst/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dab5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9457641" y="0"/>
            <a:ext cx="2740834" cy="6865808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3" name="Object 2" descr="preencoded.png">    </p:cNvPr>
          <p:cNvPicPr>
            <a:picLocks noChangeAspect="1"/>
          </p:cNvPicPr>
          <p:nvPr/>
        </p:nvPicPr>
        <p:blipFill>
          <a:blip r:embed="rId1"/>
          <a:srcRect l="30040" r="30040" t="0" b="0"/>
          <a:stretch/>
        </p:blipFill>
        <p:spPr>
          <a:xfrm>
            <a:off x="9457641" y="0"/>
            <a:ext cx="2740834" cy="6865808"/>
          </a:xfrm>
          <a:prstGeom prst="rect">
            <a:avLst/>
          </a:prstGeom>
        </p:spPr>
      </p:pic>
      <p:pic>
        <p:nvPicPr>
          <p:cNvPr id="4" name="Object 3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52053" y="1109385"/>
            <a:ext cx="685629" cy="1409348"/>
          </a:xfrm>
          <a:prstGeom prst="rect">
            <a:avLst/>
          </a:prstGeom>
        </p:spPr>
      </p:pic>
      <p:pic>
        <p:nvPicPr>
          <p:cNvPr id="5" name="Object 4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13944" y="2494927"/>
            <a:ext cx="104749" cy="104749"/>
          </a:xfrm>
          <a:prstGeom prst="rect">
            <a:avLst/>
          </a:prstGeom>
        </p:spPr>
      </p:pic>
      <p:pic>
        <p:nvPicPr>
          <p:cNvPr id="6" name="Object 5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418617" y="1109385"/>
            <a:ext cx="2694901" cy="1409348"/>
          </a:xfrm>
          <a:prstGeom prst="rect">
            <a:avLst/>
          </a:prstGeom>
        </p:spPr>
      </p:pic>
      <p:pic>
        <p:nvPicPr>
          <p:cNvPr id="7" name="Object 6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046860" y="2494927"/>
            <a:ext cx="104749" cy="104749"/>
          </a:xfrm>
          <a:prstGeom prst="rect">
            <a:avLst/>
          </a:prstGeom>
        </p:spPr>
      </p:pic>
      <p:pic>
        <p:nvPicPr>
          <p:cNvPr id="8" name="Object 7" descr="preencoded.png">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323660" y="3299588"/>
            <a:ext cx="1447438" cy="238065"/>
          </a:xfrm>
          <a:prstGeom prst="rect">
            <a:avLst/>
          </a:prstGeom>
        </p:spPr>
      </p:pic>
      <p:pic>
        <p:nvPicPr>
          <p:cNvPr id="9" name="Object 8" descr="preencoded.png">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285551" y="3514514"/>
            <a:ext cx="104749" cy="95226"/>
          </a:xfrm>
          <a:prstGeom prst="rect">
            <a:avLst/>
          </a:prstGeom>
        </p:spPr>
      </p:pic>
      <p:pic>
        <p:nvPicPr>
          <p:cNvPr id="10" name="Object 9" descr="preencoded.png">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752053" y="3299588"/>
            <a:ext cx="19045" cy="1685504"/>
          </a:xfrm>
          <a:prstGeom prst="rect">
            <a:avLst/>
          </a:prstGeom>
        </p:spPr>
      </p:pic>
      <p:pic>
        <p:nvPicPr>
          <p:cNvPr id="11" name="Object 10" descr="preencoded.png">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713944" y="4962809"/>
            <a:ext cx="104749" cy="95226"/>
          </a:xfrm>
          <a:prstGeom prst="rect">
            <a:avLst/>
          </a:prstGeom>
        </p:spPr>
      </p:pic>
      <p:pic>
        <p:nvPicPr>
          <p:cNvPr id="12" name="Object 11" descr="preencoded.png">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2752053" y="3299588"/>
            <a:ext cx="1437915" cy="342814"/>
          </a:xfrm>
          <a:prstGeom prst="rect">
            <a:avLst/>
          </a:prstGeom>
        </p:spPr>
      </p:pic>
      <p:pic>
        <p:nvPicPr>
          <p:cNvPr id="13" name="Object 12" descr="preencoded.png">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4174625" y="3577457"/>
            <a:ext cx="95226" cy="104749"/>
          </a:xfrm>
          <a:prstGeom prst="rect">
            <a:avLst/>
          </a:prstGeom>
        </p:spPr>
      </p:pic>
      <p:pic>
        <p:nvPicPr>
          <p:cNvPr id="14" name="Object 13" descr="preencoded.png">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6084970" y="3299588"/>
            <a:ext cx="19045" cy="1685504"/>
          </a:xfrm>
          <a:prstGeom prst="rect">
            <a:avLst/>
          </a:prstGeom>
        </p:spPr>
      </p:pic>
      <p:pic>
        <p:nvPicPr>
          <p:cNvPr id="15" name="Object 14" descr="preencoded.png">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6046860" y="4962809"/>
            <a:ext cx="104749" cy="95226"/>
          </a:xfrm>
          <a:prstGeom prst="rect">
            <a:avLst/>
          </a:prstGeom>
        </p:spPr>
      </p:pic>
      <p:pic>
        <p:nvPicPr>
          <p:cNvPr id="16" name="Object 15" descr="preencoded.png">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084970" y="3299588"/>
            <a:ext cx="2018795" cy="847513"/>
          </a:xfrm>
          <a:prstGeom prst="rect">
            <a:avLst/>
          </a:prstGeom>
        </p:spPr>
      </p:pic>
      <p:pic>
        <p:nvPicPr>
          <p:cNvPr id="17" name="Object 16" descr="preencoded.png">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8046621" y="4125579"/>
            <a:ext cx="95226" cy="95226"/>
          </a:xfrm>
          <a:prstGeom prst="rect">
            <a:avLst/>
          </a:prstGeom>
        </p:spPr>
      </p:pic>
      <p:pic>
        <p:nvPicPr>
          <p:cNvPr id="18" name="Object 17" descr="preencoded.png">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3316547" y="505145"/>
            <a:ext cx="238065" cy="485654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3880467" y="566361"/>
            <a:ext cx="2878462" cy="362328"/>
          </a:xfrm>
          <a:prstGeom prst="rect">
            <a:avLst/>
          </a:prstGeom>
          <a:noFill/>
        </p:spPr>
        <p:txBody>
          <a:bodyPr wrap="square" rtlCol="0" anchor="ctr" bIns="0" lIns="0" rIns="0" tIns="0"/>
          <a:lstStyle/>
          <a:p>
            <a:pPr algn="l">
              <a:spcAft>
                <a:spcPts val="600"/>
              </a:spcAft>
              <a:buNone/>
            </a:pPr>
            <a:r>
              <a:rPr lang="en-US" b="1" sz="1300" spc="163" kern="0" dirty="0" smtClean="0">
                <a:solidFill>
                  <a:srgbClr val="3b2c67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AGE DEMOGRAPHICS AND</a:t>
            </a:r>
            <a:br>
              <a:rPr lang="en-US" b="1" sz="1300" spc="163" kern="0" dirty="0" smtClean="0">
                <a:solidFill>
                  <a:srgbClr val="3b2c67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</a:br>
            <a:r>
              <a:rPr lang="en-US" b="1" sz="1300" spc="163" kern="0" dirty="0" smtClean="0">
                <a:solidFill>
                  <a:srgbClr val="3b2c67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CHARACTER TRAITS</a:t>
            </a:r>
            <a:endParaRPr lang="en-US" dirty="0"/>
          </a:p>
        </p:txBody>
      </p:sp>
      <p:pic>
        <p:nvPicPr>
          <p:cNvPr id="20" name="Object 19" descr="preencoded.png">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2521650" y="2700928"/>
            <a:ext cx="485654" cy="514221"/>
          </a:xfrm>
          <a:prstGeom prst="rect">
            <a:avLst/>
          </a:prstGeom>
        </p:spPr>
      </p:pic>
      <p:sp>
        <p:nvSpPr>
          <p:cNvPr id="21" name="Object 20"/>
          <p:cNvSpPr/>
          <p:nvPr/>
        </p:nvSpPr>
        <p:spPr>
          <a:xfrm>
            <a:off x="3213884" y="2647228"/>
            <a:ext cx="1683854" cy="580999"/>
          </a:xfrm>
          <a:prstGeom prst="rect">
            <a:avLst/>
          </a:prstGeom>
          <a:noFill/>
        </p:spPr>
        <p:txBody>
          <a:bodyPr wrap="square" rtlCol="0" anchor="ctr" bIns="0" lIns="0" rIns="0" tIns="0"/>
          <a:lstStyle/>
          <a:p>
            <a:pPr algn="l">
              <a:spcAft>
                <a:spcPts val="600"/>
              </a:spcAft>
              <a:buNone/>
            </a:pPr>
            <a:r>
              <a:rPr lang="en-US" b="1" sz="1300" spc="163" kern="0" dirty="0" smtClean="0">
                <a:solidFill>
                  <a:srgbClr val="3b2c67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PERSONALITY</a:t>
            </a:r>
            <a:br>
              <a:rPr lang="en-US" b="1" sz="1300" spc="163" kern="0" dirty="0" smtClean="0">
                <a:solidFill>
                  <a:srgbClr val="3b2c67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</a:br>
            <a:r>
              <a:rPr lang="en-US" b="1" sz="1300" spc="163" kern="0" dirty="0" smtClean="0">
                <a:solidFill>
                  <a:srgbClr val="3b2c67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W.R.T SOCIAL</a:t>
            </a:r>
            <a:br>
              <a:rPr lang="en-US" b="1" sz="1300" spc="163" kern="0" dirty="0" smtClean="0">
                <a:solidFill>
                  <a:srgbClr val="3b2c67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</a:br>
            <a:r>
              <a:rPr lang="en-US" b="1" sz="1300" spc="163" kern="0" dirty="0" smtClean="0">
                <a:solidFill>
                  <a:srgbClr val="3b2c67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NETWORK</a:t>
            </a:r>
            <a:endParaRPr lang="en-US" dirty="0"/>
          </a:p>
        </p:txBody>
      </p:sp>
      <p:pic>
        <p:nvPicPr>
          <p:cNvPr id="22" name="Object 21" descr="preencoded.png">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5888045" y="2723245"/>
            <a:ext cx="418995" cy="466608"/>
          </a:xfrm>
          <a:prstGeom prst="rect">
            <a:avLst/>
          </a:prstGeom>
        </p:spPr>
      </p:pic>
      <p:sp>
        <p:nvSpPr>
          <p:cNvPr id="23" name="Object 22"/>
          <p:cNvSpPr/>
          <p:nvPr/>
        </p:nvSpPr>
        <p:spPr>
          <a:xfrm>
            <a:off x="6546800" y="2865899"/>
            <a:ext cx="739722" cy="143658"/>
          </a:xfrm>
          <a:prstGeom prst="rect">
            <a:avLst/>
          </a:prstGeom>
          <a:noFill/>
        </p:spPr>
        <p:txBody>
          <a:bodyPr wrap="square" rtlCol="0" anchor="ctr" bIns="0" lIns="0" rIns="0" tIns="0"/>
          <a:lstStyle/>
          <a:p>
            <a:pPr algn="l">
              <a:spcAft>
                <a:spcPts val="600"/>
              </a:spcAft>
              <a:buNone/>
            </a:pPr>
            <a:r>
              <a:rPr lang="en-US" b="1" sz="1300" spc="163" kern="0" dirty="0" smtClean="0">
                <a:solidFill>
                  <a:srgbClr val="3b2c67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AGE</a:t>
            </a:r>
            <a:endParaRPr lang="en-US" dirty="0"/>
          </a:p>
        </p:txBody>
      </p:sp>
      <p:sp>
        <p:nvSpPr>
          <p:cNvPr id="24" name="Object 23"/>
          <p:cNvSpPr/>
          <p:nvPr/>
        </p:nvSpPr>
        <p:spPr>
          <a:xfrm>
            <a:off x="257510" y="3776388"/>
            <a:ext cx="2151314" cy="143658"/>
          </a:xfrm>
          <a:prstGeom prst="rect">
            <a:avLst/>
          </a:prstGeom>
          <a:noFill/>
        </p:spPr>
        <p:txBody>
          <a:bodyPr wrap="square" rtlCol="0" anchor="ctr" bIns="0" lIns="0" rIns="0" tIns="0"/>
          <a:lstStyle/>
          <a:p>
            <a:pPr algn="ctr">
              <a:spcAft>
                <a:spcPts val="600"/>
              </a:spcAft>
              <a:buNone/>
            </a:pPr>
            <a:r>
              <a:rPr lang="en-US" b="1" sz="1300" spc="163" kern="0" dirty="0" smtClean="0">
                <a:solidFill>
                  <a:srgbClr val="3b2c67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OPENNESS</a:t>
            </a:r>
            <a:endParaRPr lang="en-US" dirty="0"/>
          </a:p>
        </p:txBody>
      </p:sp>
      <p:sp>
        <p:nvSpPr>
          <p:cNvPr id="25" name="Object 24"/>
          <p:cNvSpPr/>
          <p:nvPr/>
        </p:nvSpPr>
        <p:spPr>
          <a:xfrm>
            <a:off x="257510" y="4081930"/>
            <a:ext cx="2151314" cy="1064376"/>
          </a:xfrm>
          <a:prstGeom prst="rect">
            <a:avLst/>
          </a:prstGeom>
          <a:noFill/>
        </p:spPr>
        <p:txBody>
          <a:bodyPr wrap="square" rtlCol="0" anchor="ctr" bIns="0" lIns="0" rIns="0" tIns="0"/>
          <a:lstStyle/>
          <a:p>
            <a:pPr algn="ctr">
              <a:spcAft>
                <a:spcPts val="600"/>
              </a:spcAft>
              <a:buNone/>
            </a:pPr>
            <a:r>
              <a:rPr lang="en-US" sz="1300" spc="29" kern="0" dirty="0" smtClean="0">
                <a:solidFill>
                  <a:srgbClr val="1f2348">
                    <a:alpha val="80000"/>
                  </a:srgbClr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Characteristics</a:t>
            </a:r>
            <a:br>
              <a:rPr lang="en-US" sz="1300" spc="29" kern="0" dirty="0" smtClean="0">
                <a:solidFill>
                  <a:srgbClr val="1f2348">
                    <a:alpha val="80000"/>
                  </a:srgbClr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</a:br>
            <a:r>
              <a:rPr lang="en-US" sz="1300" spc="29" kern="0" dirty="0" smtClean="0">
                <a:solidFill>
                  <a:srgbClr val="1f2348">
                    <a:alpha val="80000"/>
                  </a:srgbClr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such as</a:t>
            </a:r>
            <a:br>
              <a:rPr lang="en-US" sz="1300" spc="29" kern="0" dirty="0" smtClean="0">
                <a:solidFill>
                  <a:srgbClr val="1f2348">
                    <a:alpha val="80000"/>
                  </a:srgbClr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</a:br>
            <a:r>
              <a:rPr lang="en-US" sz="1300" spc="29" kern="0" dirty="0" smtClean="0">
                <a:solidFill>
                  <a:srgbClr val="1f2348">
                    <a:alpha val="80000"/>
                  </a:srgbClr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imagination,</a:t>
            </a:r>
            <a:br>
              <a:rPr lang="en-US" sz="1300" spc="29" kern="0" dirty="0" smtClean="0">
                <a:solidFill>
                  <a:srgbClr val="1f2348">
                    <a:alpha val="80000"/>
                  </a:srgbClr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</a:br>
            <a:r>
              <a:rPr lang="en-US" sz="1300" spc="29" kern="0" dirty="0" smtClean="0">
                <a:solidFill>
                  <a:srgbClr val="1f2348">
                    <a:alpha val="80000"/>
                  </a:srgbClr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insight, or</a:t>
            </a:r>
            <a:br>
              <a:rPr lang="en-US" sz="1300" spc="29" kern="0" dirty="0" smtClean="0">
                <a:solidFill>
                  <a:srgbClr val="1f2348">
                    <a:alpha val="80000"/>
                  </a:srgbClr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</a:br>
            <a:r>
              <a:rPr lang="en-US" sz="1300" spc="29" kern="0" dirty="0" smtClean="0">
                <a:solidFill>
                  <a:srgbClr val="1f2348">
                    <a:alpha val="80000"/>
                  </a:srgbClr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creativity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1385074" y="5224644"/>
            <a:ext cx="2752970" cy="143658"/>
          </a:xfrm>
          <a:prstGeom prst="rect">
            <a:avLst/>
          </a:prstGeom>
          <a:noFill/>
        </p:spPr>
        <p:txBody>
          <a:bodyPr wrap="square" rtlCol="0" anchor="ctr" bIns="0" lIns="0" rIns="0" tIns="0"/>
          <a:lstStyle/>
          <a:p>
            <a:pPr algn="ctr">
              <a:spcAft>
                <a:spcPts val="600"/>
              </a:spcAft>
              <a:buNone/>
            </a:pPr>
            <a:r>
              <a:rPr lang="en-US" b="1" sz="1300" spc="163" kern="0" dirty="0" smtClean="0">
                <a:solidFill>
                  <a:srgbClr val="3b2c67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AGREEABLENESS</a:t>
            </a:r>
            <a:endParaRPr lang="en-US" dirty="0"/>
          </a:p>
        </p:txBody>
      </p:sp>
      <p:sp>
        <p:nvSpPr>
          <p:cNvPr id="27" name="Object 26"/>
          <p:cNvSpPr/>
          <p:nvPr/>
        </p:nvSpPr>
        <p:spPr>
          <a:xfrm>
            <a:off x="1385074" y="5530186"/>
            <a:ext cx="2752970" cy="834196"/>
          </a:xfrm>
          <a:prstGeom prst="rect">
            <a:avLst/>
          </a:prstGeom>
          <a:noFill/>
        </p:spPr>
        <p:txBody>
          <a:bodyPr wrap="square" rtlCol="0" anchor="ctr" bIns="0" lIns="0" rIns="0" tIns="0"/>
          <a:lstStyle/>
          <a:p>
            <a:pPr algn="ctr">
              <a:spcAft>
                <a:spcPts val="600"/>
              </a:spcAft>
              <a:buNone/>
            </a:pPr>
            <a:r>
              <a:rPr lang="en-US" sz="1300" spc="29" kern="0" dirty="0" smtClean="0">
                <a:solidFill>
                  <a:srgbClr val="1f2348">
                    <a:alpha val="80000"/>
                  </a:srgbClr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attributes such as trust,</a:t>
            </a:r>
            <a:br>
              <a:rPr lang="en-US" sz="1300" spc="29" kern="0" dirty="0" smtClean="0">
                <a:solidFill>
                  <a:srgbClr val="1f2348">
                    <a:alpha val="80000"/>
                  </a:srgbClr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</a:br>
            <a:r>
              <a:rPr lang="en-US" sz="1300" spc="29" kern="0" dirty="0" smtClean="0">
                <a:solidFill>
                  <a:srgbClr val="1f2348">
                    <a:alpha val="80000"/>
                  </a:srgbClr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altruism, kindness,</a:t>
            </a:r>
            <a:br>
              <a:rPr lang="en-US" sz="1300" spc="29" kern="0" dirty="0" smtClean="0">
                <a:solidFill>
                  <a:srgbClr val="1f2348">
                    <a:alpha val="80000"/>
                  </a:srgbClr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</a:br>
            <a:r>
              <a:rPr lang="en-US" sz="1300" spc="29" kern="0" dirty="0" smtClean="0">
                <a:solidFill>
                  <a:srgbClr val="1f2348">
                    <a:alpha val="80000"/>
                  </a:srgbClr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affection, generosity, or</a:t>
            </a:r>
            <a:br>
              <a:rPr lang="en-US" sz="1300" spc="29" kern="0" dirty="0" smtClean="0">
                <a:solidFill>
                  <a:srgbClr val="1f2348">
                    <a:alpha val="80000"/>
                  </a:srgbClr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</a:br>
            <a:r>
              <a:rPr lang="en-US" sz="1300" spc="29" kern="0" dirty="0" smtClean="0">
                <a:solidFill>
                  <a:srgbClr val="1f2348">
                    <a:alpha val="80000"/>
                  </a:srgbClr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help</a:t>
            </a:r>
            <a:endParaRPr lang="en-US" dirty="0"/>
          </a:p>
        </p:txBody>
      </p:sp>
      <p:sp>
        <p:nvSpPr>
          <p:cNvPr id="28" name="Object 27"/>
          <p:cNvSpPr/>
          <p:nvPr/>
        </p:nvSpPr>
        <p:spPr>
          <a:xfrm>
            <a:off x="2871901" y="3871614"/>
            <a:ext cx="2636102" cy="143658"/>
          </a:xfrm>
          <a:prstGeom prst="rect">
            <a:avLst/>
          </a:prstGeom>
          <a:noFill/>
        </p:spPr>
        <p:txBody>
          <a:bodyPr wrap="square" rtlCol="0" anchor="ctr" bIns="0" lIns="0" rIns="0" tIns="0"/>
          <a:lstStyle/>
          <a:p>
            <a:pPr algn="ctr">
              <a:spcAft>
                <a:spcPts val="600"/>
              </a:spcAft>
              <a:buNone/>
            </a:pPr>
            <a:r>
              <a:rPr lang="en-US" b="1" sz="1300" spc="163" kern="0" dirty="0" smtClean="0">
                <a:solidFill>
                  <a:srgbClr val="3b2c67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EXTRAVERSION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871901" y="4177156"/>
            <a:ext cx="2636102" cy="1064376"/>
          </a:xfrm>
          <a:prstGeom prst="rect">
            <a:avLst/>
          </a:prstGeom>
          <a:noFill/>
        </p:spPr>
        <p:txBody>
          <a:bodyPr wrap="square" rtlCol="0" anchor="ctr" bIns="0" lIns="0" rIns="0" tIns="0"/>
          <a:lstStyle/>
          <a:p>
            <a:pPr algn="ctr">
              <a:spcAft>
                <a:spcPts val="600"/>
              </a:spcAft>
              <a:buNone/>
            </a:pPr>
            <a:r>
              <a:rPr lang="en-US" sz="1300" spc="29" kern="0" dirty="0" smtClean="0">
                <a:solidFill>
                  <a:srgbClr val="1f2348">
                    <a:alpha val="80000"/>
                  </a:srgbClr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excitability,</a:t>
            </a:r>
            <a:br>
              <a:rPr lang="en-US" sz="1300" spc="29" kern="0" dirty="0" smtClean="0">
                <a:solidFill>
                  <a:srgbClr val="1f2348">
                    <a:alpha val="80000"/>
                  </a:srgbClr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</a:br>
            <a:r>
              <a:rPr lang="en-US" sz="1300" spc="29" kern="0" dirty="0" smtClean="0">
                <a:solidFill>
                  <a:srgbClr val="1f2348">
                    <a:alpha val="80000"/>
                  </a:srgbClr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sociability,</a:t>
            </a:r>
            <a:br>
              <a:rPr lang="en-US" sz="1300" spc="29" kern="0" dirty="0" smtClean="0">
                <a:solidFill>
                  <a:srgbClr val="1f2348">
                    <a:alpha val="80000"/>
                  </a:srgbClr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</a:br>
            <a:r>
              <a:rPr lang="en-US" sz="1300" spc="29" kern="0" dirty="0" smtClean="0">
                <a:solidFill>
                  <a:srgbClr val="1f2348">
                    <a:alpha val="80000"/>
                  </a:srgbClr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talkativeness &amp; high</a:t>
            </a:r>
            <a:br>
              <a:rPr lang="en-US" sz="1300" spc="29" kern="0" dirty="0" smtClean="0">
                <a:solidFill>
                  <a:srgbClr val="1f2348">
                    <a:alpha val="80000"/>
                  </a:srgbClr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</a:br>
            <a:r>
              <a:rPr lang="en-US" sz="1300" spc="29" kern="0" dirty="0" smtClean="0">
                <a:solidFill>
                  <a:srgbClr val="1f2348">
                    <a:alpha val="80000"/>
                  </a:srgbClr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amounts of emotional</a:t>
            </a:r>
            <a:br>
              <a:rPr lang="en-US" sz="1300" spc="29" kern="0" dirty="0" smtClean="0">
                <a:solidFill>
                  <a:srgbClr val="1f2348">
                    <a:alpha val="80000"/>
                  </a:srgbClr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</a:br>
            <a:r>
              <a:rPr lang="en-US" sz="1300" spc="29" kern="0" dirty="0" smtClean="0">
                <a:solidFill>
                  <a:srgbClr val="1f2348">
                    <a:alpha val="80000"/>
                  </a:srgbClr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expressiveness</a:t>
            </a:r>
            <a:endParaRPr lang="en-US" dirty="0"/>
          </a:p>
        </p:txBody>
      </p:sp>
      <p:sp>
        <p:nvSpPr>
          <p:cNvPr id="30" name="Object 29"/>
          <p:cNvSpPr/>
          <p:nvPr/>
        </p:nvSpPr>
        <p:spPr>
          <a:xfrm>
            <a:off x="4717991" y="5224644"/>
            <a:ext cx="2752970" cy="143658"/>
          </a:xfrm>
          <a:prstGeom prst="rect">
            <a:avLst/>
          </a:prstGeom>
          <a:noFill/>
        </p:spPr>
        <p:txBody>
          <a:bodyPr wrap="square" rtlCol="0" anchor="ctr" bIns="0" lIns="0" rIns="0" tIns="0"/>
          <a:lstStyle/>
          <a:p>
            <a:pPr algn="ctr">
              <a:spcAft>
                <a:spcPts val="600"/>
              </a:spcAft>
              <a:buNone/>
            </a:pPr>
            <a:r>
              <a:rPr lang="en-US" b="1" sz="1300" spc="163" kern="0" dirty="0" smtClean="0">
                <a:solidFill>
                  <a:srgbClr val="3b2c67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CONSCIENTIOUSNESS</a:t>
            </a:r>
            <a:endParaRPr lang="en-US" dirty="0"/>
          </a:p>
        </p:txBody>
      </p:sp>
      <p:sp>
        <p:nvSpPr>
          <p:cNvPr id="31" name="Object 30"/>
          <p:cNvSpPr/>
          <p:nvPr/>
        </p:nvSpPr>
        <p:spPr>
          <a:xfrm>
            <a:off x="4717991" y="5530186"/>
            <a:ext cx="2752970" cy="834196"/>
          </a:xfrm>
          <a:prstGeom prst="rect">
            <a:avLst/>
          </a:prstGeom>
          <a:noFill/>
        </p:spPr>
        <p:txBody>
          <a:bodyPr wrap="square" rtlCol="0" anchor="ctr" bIns="0" lIns="0" rIns="0" tIns="0"/>
          <a:lstStyle/>
          <a:p>
            <a:pPr algn="ctr">
              <a:spcAft>
                <a:spcPts val="600"/>
              </a:spcAft>
              <a:buNone/>
            </a:pPr>
            <a:r>
              <a:rPr lang="en-US" sz="1300" spc="29" kern="0" dirty="0" smtClean="0">
                <a:solidFill>
                  <a:srgbClr val="1f2348">
                    <a:alpha val="80000"/>
                  </a:srgbClr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involves high levels of</a:t>
            </a:r>
            <a:br>
              <a:rPr lang="en-US" sz="1300" spc="29" kern="0" dirty="0" smtClean="0">
                <a:solidFill>
                  <a:srgbClr val="1f2348">
                    <a:alpha val="80000"/>
                  </a:srgbClr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</a:br>
            <a:r>
              <a:rPr lang="en-US" sz="1300" spc="29" kern="0" dirty="0" smtClean="0">
                <a:solidFill>
                  <a:srgbClr val="1f2348">
                    <a:alpha val="80000"/>
                  </a:srgbClr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thoughtfulness, great</a:t>
            </a:r>
            <a:br>
              <a:rPr lang="en-US" sz="1300" spc="29" kern="0" dirty="0" smtClean="0">
                <a:solidFill>
                  <a:srgbClr val="1f2348">
                    <a:alpha val="80000"/>
                  </a:srgbClr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</a:br>
            <a:r>
              <a:rPr lang="en-US" sz="1300" spc="29" kern="0" dirty="0" smtClean="0">
                <a:solidFill>
                  <a:srgbClr val="1f2348">
                    <a:alpha val="80000"/>
                  </a:srgbClr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impulse control, and</a:t>
            </a:r>
            <a:br>
              <a:rPr lang="en-US" sz="1300" spc="29" kern="0" dirty="0" smtClean="0">
                <a:solidFill>
                  <a:srgbClr val="1f2348">
                    <a:alpha val="80000"/>
                  </a:srgbClr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</a:br>
            <a:r>
              <a:rPr lang="en-US" sz="1300" spc="29" kern="0" dirty="0" smtClean="0">
                <a:solidFill>
                  <a:srgbClr val="1f2348">
                    <a:alpha val="80000"/>
                  </a:srgbClr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goal-oriented behaviors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6553259" y="4387472"/>
            <a:ext cx="3081933" cy="143658"/>
          </a:xfrm>
          <a:prstGeom prst="rect">
            <a:avLst/>
          </a:prstGeom>
          <a:noFill/>
        </p:spPr>
        <p:txBody>
          <a:bodyPr wrap="square" rtlCol="0" anchor="ctr" bIns="0" lIns="0" rIns="0" tIns="0"/>
          <a:lstStyle/>
          <a:p>
            <a:pPr algn="ctr">
              <a:spcAft>
                <a:spcPts val="600"/>
              </a:spcAft>
              <a:buNone/>
            </a:pPr>
            <a:r>
              <a:rPr lang="en-US" b="1" sz="1300" spc="163" kern="0" dirty="0" smtClean="0">
                <a:solidFill>
                  <a:srgbClr val="3b2c67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NEUROTICISM</a:t>
            </a:r>
            <a:endParaRPr lang="en-US" dirty="0"/>
          </a:p>
        </p:txBody>
      </p:sp>
      <p:sp>
        <p:nvSpPr>
          <p:cNvPr id="33" name="Object 32"/>
          <p:cNvSpPr/>
          <p:nvPr/>
        </p:nvSpPr>
        <p:spPr>
          <a:xfrm>
            <a:off x="6553259" y="4693014"/>
            <a:ext cx="3081933" cy="604017"/>
          </a:xfrm>
          <a:prstGeom prst="rect">
            <a:avLst/>
          </a:prstGeom>
          <a:noFill/>
        </p:spPr>
        <p:txBody>
          <a:bodyPr wrap="square" rtlCol="0" anchor="ctr" bIns="0" lIns="0" rIns="0" tIns="0"/>
          <a:lstStyle/>
          <a:p>
            <a:pPr algn="ctr">
              <a:spcAft>
                <a:spcPts val="600"/>
              </a:spcAft>
              <a:buNone/>
            </a:pPr>
            <a:r>
              <a:rPr lang="en-US" sz="1300" spc="29" kern="0" dirty="0" smtClean="0">
                <a:solidFill>
                  <a:srgbClr val="1f2348">
                    <a:alpha val="80000"/>
                  </a:srgbClr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characterized by sadness,</a:t>
            </a:r>
            <a:br>
              <a:rPr lang="en-US" sz="1300" spc="29" kern="0" dirty="0" smtClean="0">
                <a:solidFill>
                  <a:srgbClr val="1f2348">
                    <a:alpha val="80000"/>
                  </a:srgbClr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</a:br>
            <a:r>
              <a:rPr lang="en-US" sz="1300" spc="29" kern="0" dirty="0" smtClean="0">
                <a:solidFill>
                  <a:srgbClr val="1f2348">
                    <a:alpha val="80000"/>
                  </a:srgbClr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moodiness, or emotional</a:t>
            </a:r>
            <a:br>
              <a:rPr lang="en-US" sz="1300" spc="29" kern="0" dirty="0" smtClean="0">
                <a:solidFill>
                  <a:srgbClr val="1f2348">
                    <a:alpha val="80000"/>
                  </a:srgbClr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</a:br>
            <a:r>
              <a:rPr lang="en-US" sz="1300" spc="29" kern="0" dirty="0" smtClean="0">
                <a:solidFill>
                  <a:srgbClr val="1f2348">
                    <a:alpha val="80000"/>
                  </a:srgbClr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instability</a:t>
            </a:r>
            <a:endParaRPr lang="en-US" dirty="0"/>
          </a:p>
        </p:txBody>
      </p:sp>
    </p:spTree>
    <p:custDataLst/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1428393" y="2952012"/>
            <a:ext cx="9332171" cy="0"/>
          </a:xfrm>
          <a:prstGeom prst="line">
            <a:avLst/>
          </a:prstGeom>
          <a:noFill/>
          <a:ln w="25400">
            <a:solidFill>
              <a:srgbClr val="000000"/>
            </a:solidFill>
            <a:prstDash val="solid"/>
            <a:miter lim="800000"/>
          </a:ln>
        </p:spPr>
      </p:sp>
      <p:pic>
        <p:nvPicPr>
          <p:cNvPr id="3" name="Object 2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409356" y="2761560"/>
            <a:ext cx="19045" cy="380905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95226" y="2447313"/>
            <a:ext cx="1714071" cy="980830"/>
          </a:xfrm>
          <a:prstGeom prst="rect">
            <a:avLst/>
          </a:prstGeom>
          <a:noFill/>
        </p:spPr>
        <p:txBody>
          <a:bodyPr wrap="square" rtlCol="0" anchor="ctr" bIns="0" lIns="0" rIns="0" tIns="0"/>
          <a:lstStyle/>
          <a:p>
            <a:pPr algn="ctr">
              <a:spcAft>
                <a:spcPts val="600"/>
              </a:spcAft>
              <a:buNone/>
            </a:pPr>
            <a:r>
              <a:rPr lang="en-US" b="1" sz="1100" spc="134" kern="0" dirty="0" smtClean="0">
                <a:solidFill>
                  <a:srgbClr val="3b2c67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JAN</a:t>
            </a:r>
            <a:endParaRPr lang="en-US" dirty="0"/>
          </a:p>
        </p:txBody>
      </p:sp>
      <p:pic>
        <p:nvPicPr>
          <p:cNvPr id="5" name="Object 4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60565" y="2761560"/>
            <a:ext cx="28568" cy="380905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379654" y="2447313"/>
            <a:ext cx="1714071" cy="980830"/>
          </a:xfrm>
          <a:prstGeom prst="rect">
            <a:avLst/>
          </a:prstGeom>
          <a:noFill/>
        </p:spPr>
        <p:txBody>
          <a:bodyPr wrap="square" rtlCol="0" anchor="ctr" bIns="0" lIns="0" rIns="0" tIns="0"/>
          <a:lstStyle/>
          <a:p>
            <a:pPr algn="ctr">
              <a:spcAft>
                <a:spcPts val="600"/>
              </a:spcAft>
              <a:buNone/>
            </a:pPr>
            <a:r>
              <a:rPr lang="en-US" b="1" sz="1100" spc="134" kern="0" dirty="0" smtClean="0">
                <a:solidFill>
                  <a:srgbClr val="3b2c67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MAY</a:t>
            </a:r>
            <a:endParaRPr lang="en-US" dirty="0"/>
          </a:p>
        </p:txBody>
      </p:sp>
      <p:pic>
        <p:nvPicPr>
          <p:cNvPr id="7" name="Object 6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88816" y="1411284"/>
            <a:ext cx="219020" cy="209498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3628118" y="1425529"/>
            <a:ext cx="2666333" cy="143658"/>
          </a:xfrm>
          <a:prstGeom prst="rect">
            <a:avLst/>
          </a:prstGeom>
          <a:noFill/>
        </p:spPr>
        <p:txBody>
          <a:bodyPr wrap="square" rtlCol="0" anchor="ctr" bIns="0" lIns="0" rIns="0" tIns="0"/>
          <a:lstStyle/>
          <a:p>
            <a:pPr algn="l">
              <a:spcAft>
                <a:spcPts val="600"/>
              </a:spcAft>
              <a:buNone/>
            </a:pPr>
            <a:r>
              <a:rPr lang="en-US" b="1" sz="1300" spc="163" kern="0" dirty="0" smtClean="0">
                <a:solidFill>
                  <a:srgbClr val="3b2c67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MILESTONE 1</a:t>
            </a:r>
            <a:endParaRPr lang="en-US" dirty="0"/>
          </a:p>
        </p:txBody>
      </p:sp>
      <p:sp>
        <p:nvSpPr>
          <p:cNvPr id="9" name="Object 8"/>
          <p:cNvSpPr/>
          <p:nvPr/>
        </p:nvSpPr>
        <p:spPr>
          <a:xfrm>
            <a:off x="3628118" y="1683458"/>
            <a:ext cx="2666333" cy="373837"/>
          </a:xfrm>
          <a:prstGeom prst="rect">
            <a:avLst/>
          </a:prstGeom>
          <a:noFill/>
        </p:spPr>
        <p:txBody>
          <a:bodyPr wrap="square" rtlCol="0" anchor="ctr" bIns="0" lIns="0" rIns="0" tIns="0"/>
          <a:lstStyle/>
          <a:p>
            <a:pPr algn="l">
              <a:spcAft>
                <a:spcPts val="600"/>
              </a:spcAft>
              <a:buNone/>
            </a:pPr>
            <a:r>
              <a:rPr lang="en-US" sz="1300" spc="29" kern="0" dirty="0" smtClean="0">
                <a:solidFill>
                  <a:srgbClr val="1f2348">
                    <a:alpha val="80000"/>
                  </a:srgbClr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Literature survey and</a:t>
            </a:r>
            <a:br>
              <a:rPr lang="en-US" sz="1300" spc="29" kern="0" dirty="0" smtClean="0">
                <a:solidFill>
                  <a:srgbClr val="1f2348">
                    <a:alpha val="80000"/>
                  </a:srgbClr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</a:br>
            <a:r>
              <a:rPr lang="en-US" sz="1300" spc="29" kern="0" dirty="0" smtClean="0">
                <a:solidFill>
                  <a:srgbClr val="1f2348">
                    <a:alpha val="80000"/>
                  </a:srgbClr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primary research</a:t>
            </a:r>
            <a:endParaRPr lang="en-US" dirty="0"/>
          </a:p>
        </p:txBody>
      </p:sp>
      <p:sp>
        <p:nvSpPr>
          <p:cNvPr id="10" name="Object 9"/>
          <p:cNvSpPr/>
          <p:nvPr/>
        </p:nvSpPr>
        <p:spPr>
          <a:xfrm rot="16200000">
            <a:off x="2693674" y="2350859"/>
            <a:ext cx="1202305" cy="0"/>
          </a:xfrm>
          <a:prstGeom prst="line">
            <a:avLst/>
          </a:prstGeom>
          <a:noFill/>
          <a:ln w="25400">
            <a:solidFill>
              <a:srgbClr val="000000">
                <a:alpha val="35000"/>
              </a:srgbClr>
            </a:solidFill>
            <a:prstDash val="solid"/>
            <a:miter lim="800000"/>
          </a:ln>
        </p:spPr>
      </p:sp>
      <p:sp>
        <p:nvSpPr>
          <p:cNvPr id="11" name="Object 10"/>
          <p:cNvSpPr/>
          <p:nvPr/>
        </p:nvSpPr>
        <p:spPr>
          <a:xfrm>
            <a:off x="3247225" y="2904399"/>
            <a:ext cx="95219" cy="95227"/>
          </a:xfrm>
          <a:prstGeom prst="ellipse">
            <a:avLst/>
          </a:prstGeom>
          <a:solidFill>
            <a:srgbClr val="ffffff"/>
          </a:solidFill>
          <a:ln w="25400">
            <a:solidFill>
              <a:srgbClr val="dab5dc"/>
            </a:solidFill>
            <a:prstDash val="solid"/>
            <a:miter lim="800000"/>
          </a:ln>
        </p:spPr>
      </p:sp>
      <p:pic>
        <p:nvPicPr>
          <p:cNvPr id="12" name="Object 11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055253" y="3623408"/>
            <a:ext cx="219020" cy="209498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5494551" y="3637640"/>
            <a:ext cx="2666333" cy="143658"/>
          </a:xfrm>
          <a:prstGeom prst="rect">
            <a:avLst/>
          </a:prstGeom>
          <a:noFill/>
        </p:spPr>
        <p:txBody>
          <a:bodyPr wrap="square" rtlCol="0" anchor="ctr" bIns="0" lIns="0" rIns="0" tIns="0"/>
          <a:lstStyle/>
          <a:p>
            <a:pPr algn="l">
              <a:spcAft>
                <a:spcPts val="600"/>
              </a:spcAft>
              <a:buNone/>
            </a:pPr>
            <a:r>
              <a:rPr lang="en-US" b="1" sz="1300" spc="163" kern="0" dirty="0" smtClean="0">
                <a:solidFill>
                  <a:srgbClr val="3b2c67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MILESTONE 2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5494551" y="3895569"/>
            <a:ext cx="2666333" cy="373837"/>
          </a:xfrm>
          <a:prstGeom prst="rect">
            <a:avLst/>
          </a:prstGeom>
          <a:noFill/>
        </p:spPr>
        <p:txBody>
          <a:bodyPr wrap="square" rtlCol="0" anchor="ctr" bIns="0" lIns="0" rIns="0" tIns="0"/>
          <a:lstStyle/>
          <a:p>
            <a:pPr algn="l">
              <a:spcAft>
                <a:spcPts val="600"/>
              </a:spcAft>
              <a:buNone/>
            </a:pPr>
            <a:r>
              <a:rPr lang="en-US" sz="1300" spc="29" kern="0" dirty="0" smtClean="0">
                <a:solidFill>
                  <a:srgbClr val="1f2348">
                    <a:alpha val="80000"/>
                  </a:srgbClr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Dataset collection and</a:t>
            </a:r>
            <a:br>
              <a:rPr lang="en-US" sz="1300" spc="29" kern="0" dirty="0" smtClean="0">
                <a:solidFill>
                  <a:srgbClr val="1f2348">
                    <a:alpha val="80000"/>
                  </a:srgbClr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</a:br>
            <a:r>
              <a:rPr lang="en-US" sz="1300" spc="29" kern="0" dirty="0" smtClean="0">
                <a:solidFill>
                  <a:srgbClr val="1f2348">
                    <a:alpha val="80000"/>
                  </a:srgbClr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Exploratory data analysis</a:t>
            </a:r>
            <a:endParaRPr lang="en-US" dirty="0"/>
          </a:p>
        </p:txBody>
      </p:sp>
      <p:sp>
        <p:nvSpPr>
          <p:cNvPr id="15" name="Object 14"/>
          <p:cNvSpPr/>
          <p:nvPr/>
        </p:nvSpPr>
        <p:spPr>
          <a:xfrm rot="5400000">
            <a:off x="4894421" y="3218850"/>
            <a:ext cx="533676" cy="0"/>
          </a:xfrm>
          <a:prstGeom prst="line">
            <a:avLst/>
          </a:prstGeom>
          <a:noFill/>
          <a:ln w="25400">
            <a:solidFill>
              <a:srgbClr val="000000">
                <a:alpha val="35000"/>
              </a:srgbClr>
            </a:solidFill>
            <a:prstDash val="solid"/>
            <a:miter lim="800000"/>
          </a:ln>
        </p:spPr>
      </p:sp>
      <p:sp>
        <p:nvSpPr>
          <p:cNvPr id="16" name="Object 15"/>
          <p:cNvSpPr/>
          <p:nvPr/>
        </p:nvSpPr>
        <p:spPr>
          <a:xfrm>
            <a:off x="5113648" y="2904399"/>
            <a:ext cx="95219" cy="95227"/>
          </a:xfrm>
          <a:prstGeom prst="ellipse">
            <a:avLst/>
          </a:prstGeom>
          <a:solidFill>
            <a:srgbClr val="ffffff"/>
          </a:solidFill>
          <a:ln w="25400">
            <a:solidFill>
              <a:srgbClr val="dab5dc"/>
            </a:solidFill>
            <a:prstDash val="solid"/>
            <a:miter lim="800000"/>
          </a:ln>
        </p:spPr>
      </p:sp>
      <p:pic>
        <p:nvPicPr>
          <p:cNvPr id="17" name="Object 16" descr="preencoded.png">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921677" y="1411284"/>
            <a:ext cx="219020" cy="209498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7360984" y="1425529"/>
            <a:ext cx="2666333" cy="143658"/>
          </a:xfrm>
          <a:prstGeom prst="rect">
            <a:avLst/>
          </a:prstGeom>
          <a:noFill/>
        </p:spPr>
        <p:txBody>
          <a:bodyPr wrap="square" rtlCol="0" anchor="ctr" bIns="0" lIns="0" rIns="0" tIns="0"/>
          <a:lstStyle/>
          <a:p>
            <a:pPr algn="l">
              <a:spcAft>
                <a:spcPts val="600"/>
              </a:spcAft>
              <a:buNone/>
            </a:pPr>
            <a:r>
              <a:rPr lang="en-US" b="1" sz="1300" spc="163" kern="0" dirty="0" smtClean="0">
                <a:solidFill>
                  <a:srgbClr val="3b2c67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MILESTONE 3</a:t>
            </a:r>
            <a:endParaRPr lang="en-US" dirty="0"/>
          </a:p>
        </p:txBody>
      </p:sp>
      <p:sp>
        <p:nvSpPr>
          <p:cNvPr id="19" name="Object 18"/>
          <p:cNvSpPr/>
          <p:nvPr/>
        </p:nvSpPr>
        <p:spPr>
          <a:xfrm>
            <a:off x="7360984" y="1683458"/>
            <a:ext cx="2666333" cy="373837"/>
          </a:xfrm>
          <a:prstGeom prst="rect">
            <a:avLst/>
          </a:prstGeom>
          <a:noFill/>
        </p:spPr>
        <p:txBody>
          <a:bodyPr wrap="square" rtlCol="0" anchor="ctr" bIns="0" lIns="0" rIns="0" tIns="0"/>
          <a:lstStyle/>
          <a:p>
            <a:pPr algn="l">
              <a:spcAft>
                <a:spcPts val="600"/>
              </a:spcAft>
              <a:buNone/>
            </a:pPr>
            <a:r>
              <a:rPr lang="en-US" sz="1300" spc="29" kern="0" dirty="0" smtClean="0">
                <a:solidFill>
                  <a:srgbClr val="1f2348">
                    <a:alpha val="80000"/>
                  </a:srgbClr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Code implementation and</a:t>
            </a:r>
            <a:br>
              <a:rPr lang="en-US" sz="1300" spc="29" kern="0" dirty="0" smtClean="0">
                <a:solidFill>
                  <a:srgbClr val="1f2348">
                    <a:alpha val="80000"/>
                  </a:srgbClr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</a:br>
            <a:r>
              <a:rPr lang="en-US" sz="1300" spc="29" kern="0" dirty="0" smtClean="0">
                <a:solidFill>
                  <a:srgbClr val="1f2348">
                    <a:alpha val="80000"/>
                  </a:srgbClr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results accumulation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 rot="16200000">
            <a:off x="6426540" y="2350859"/>
            <a:ext cx="1202305" cy="0"/>
          </a:xfrm>
          <a:prstGeom prst="line">
            <a:avLst/>
          </a:prstGeom>
          <a:noFill/>
          <a:ln w="25400">
            <a:solidFill>
              <a:srgbClr val="000000">
                <a:alpha val="35000"/>
              </a:srgbClr>
            </a:solidFill>
            <a:prstDash val="solid"/>
            <a:miter lim="800000"/>
          </a:ln>
        </p:spPr>
      </p:sp>
      <p:sp>
        <p:nvSpPr>
          <p:cNvPr id="21" name="Object 20"/>
          <p:cNvSpPr/>
          <p:nvPr/>
        </p:nvSpPr>
        <p:spPr>
          <a:xfrm>
            <a:off x="6980086" y="2904399"/>
            <a:ext cx="95219" cy="95227"/>
          </a:xfrm>
          <a:prstGeom prst="ellipse">
            <a:avLst/>
          </a:prstGeom>
          <a:solidFill>
            <a:srgbClr val="ffffff"/>
          </a:solidFill>
          <a:ln w="25400">
            <a:solidFill>
              <a:srgbClr val="dab5dc"/>
            </a:solidFill>
            <a:prstDash val="solid"/>
            <a:miter lim="800000"/>
          </a:ln>
        </p:spPr>
      </p:sp>
      <p:pic>
        <p:nvPicPr>
          <p:cNvPr id="22" name="Object 21" descr="preencoded.png">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788114" y="3803842"/>
            <a:ext cx="219020" cy="209498"/>
          </a:xfrm>
          <a:prstGeom prst="rect">
            <a:avLst/>
          </a:prstGeom>
        </p:spPr>
      </p:pic>
      <p:sp>
        <p:nvSpPr>
          <p:cNvPr id="23" name="Object 22"/>
          <p:cNvSpPr/>
          <p:nvPr/>
        </p:nvSpPr>
        <p:spPr>
          <a:xfrm>
            <a:off x="9227418" y="3818161"/>
            <a:ext cx="2666333" cy="143658"/>
          </a:xfrm>
          <a:prstGeom prst="rect">
            <a:avLst/>
          </a:prstGeom>
          <a:noFill/>
        </p:spPr>
        <p:txBody>
          <a:bodyPr wrap="square" rtlCol="0" anchor="ctr" bIns="0" lIns="0" rIns="0" tIns="0"/>
          <a:lstStyle/>
          <a:p>
            <a:pPr algn="l">
              <a:spcAft>
                <a:spcPts val="600"/>
              </a:spcAft>
              <a:buNone/>
            </a:pPr>
            <a:r>
              <a:rPr lang="en-US" b="1" sz="1300" spc="163" kern="0" dirty="0" smtClean="0">
                <a:solidFill>
                  <a:srgbClr val="3b2c67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MILESTONE 4</a:t>
            </a:r>
            <a:endParaRPr lang="en-US" dirty="0"/>
          </a:p>
        </p:txBody>
      </p:sp>
      <p:sp>
        <p:nvSpPr>
          <p:cNvPr id="24" name="Object 23"/>
          <p:cNvSpPr/>
          <p:nvPr/>
        </p:nvSpPr>
        <p:spPr>
          <a:xfrm>
            <a:off x="9227418" y="4076090"/>
            <a:ext cx="2666333" cy="143658"/>
          </a:xfrm>
          <a:prstGeom prst="rect">
            <a:avLst/>
          </a:prstGeom>
          <a:noFill/>
        </p:spPr>
        <p:txBody>
          <a:bodyPr wrap="square" rtlCol="0" anchor="ctr" bIns="0" lIns="0" rIns="0" tIns="0"/>
          <a:lstStyle/>
          <a:p>
            <a:pPr algn="l">
              <a:spcAft>
                <a:spcPts val="600"/>
              </a:spcAft>
              <a:buNone/>
            </a:pPr>
            <a:r>
              <a:rPr lang="en-US" sz="1300" spc="29" kern="0" dirty="0" smtClean="0">
                <a:solidFill>
                  <a:srgbClr val="1f2348">
                    <a:alpha val="80000"/>
                  </a:srgbClr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Research paper draft</a:t>
            </a:r>
            <a:endParaRPr lang="en-US" dirty="0"/>
          </a:p>
        </p:txBody>
      </p:sp>
      <p:sp>
        <p:nvSpPr>
          <p:cNvPr id="25" name="Object 24"/>
          <p:cNvSpPr/>
          <p:nvPr/>
        </p:nvSpPr>
        <p:spPr>
          <a:xfrm rot="5400000">
            <a:off x="8537028" y="3309110"/>
            <a:ext cx="714196" cy="0"/>
          </a:xfrm>
          <a:prstGeom prst="line">
            <a:avLst/>
          </a:prstGeom>
          <a:noFill/>
          <a:ln w="25400">
            <a:solidFill>
              <a:srgbClr val="000000">
                <a:alpha val="35000"/>
              </a:srgbClr>
            </a:solidFill>
            <a:prstDash val="solid"/>
            <a:miter lim="800000"/>
          </a:ln>
        </p:spPr>
      </p:sp>
      <p:sp>
        <p:nvSpPr>
          <p:cNvPr id="26" name="Object 25"/>
          <p:cNvSpPr/>
          <p:nvPr/>
        </p:nvSpPr>
        <p:spPr>
          <a:xfrm>
            <a:off x="8846523" y="2904399"/>
            <a:ext cx="95219" cy="95227"/>
          </a:xfrm>
          <a:prstGeom prst="ellipse">
            <a:avLst/>
          </a:prstGeom>
          <a:solidFill>
            <a:srgbClr val="ffffff"/>
          </a:solidFill>
          <a:ln w="25400">
            <a:solidFill>
              <a:srgbClr val="dab5dc"/>
            </a:solidFill>
            <a:prstDash val="solid"/>
            <a:miter lim="800000"/>
          </a:ln>
        </p:spPr>
      </p:sp>
      <p:sp>
        <p:nvSpPr>
          <p:cNvPr id="27" name="Object 26"/>
          <p:cNvSpPr/>
          <p:nvPr/>
        </p:nvSpPr>
        <p:spPr>
          <a:xfrm>
            <a:off x="0" y="5904916"/>
            <a:ext cx="12188952" cy="951369"/>
          </a:xfrm>
          <a:prstGeom prst="rect">
            <a:avLst/>
          </a:prstGeom>
          <a:solidFill>
            <a:srgbClr val="e6ebff"/>
          </a:solidFill>
        </p:spPr>
      </p:sp>
      <p:sp>
        <p:nvSpPr>
          <p:cNvPr id="28" name="Object 27"/>
          <p:cNvSpPr/>
          <p:nvPr/>
        </p:nvSpPr>
        <p:spPr>
          <a:xfrm>
            <a:off x="285679" y="6257253"/>
            <a:ext cx="11617595" cy="218127"/>
          </a:xfrm>
          <a:prstGeom prst="rect">
            <a:avLst/>
          </a:prstGeom>
          <a:noFill/>
        </p:spPr>
        <p:txBody>
          <a:bodyPr wrap="square" rtlCol="0" anchor="ctr" bIns="0" lIns="0" rIns="0" tIns="0"/>
          <a:lstStyle/>
          <a:p>
            <a:pPr algn="ctr">
              <a:spcAft>
                <a:spcPts val="600"/>
              </a:spcAft>
              <a:buNone/>
            </a:pPr>
            <a:r>
              <a:rPr lang="en-US" b="1" sz="2100" spc="268" kern="0" dirty="0" smtClean="0">
                <a:solidFill>
                  <a:srgbClr val="3b2c67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TIMELINE</a:t>
            </a:r>
            <a:endParaRPr lang="en-US" dirty="0"/>
          </a:p>
        </p:txBody>
      </p:sp>
    </p:spTree>
    <p:custDataLst/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e6eb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4157814" y="868195"/>
            <a:ext cx="390427" cy="47613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4157865" y="447563"/>
            <a:ext cx="7935861" cy="258747"/>
          </a:xfrm>
          <a:prstGeom prst="rect">
            <a:avLst/>
          </a:prstGeom>
          <a:noFill/>
        </p:spPr>
        <p:txBody>
          <a:bodyPr wrap="square" rtlCol="0" anchor="ctr" bIns="0" lIns="0" rIns="0" tIns="0"/>
          <a:lstStyle/>
          <a:p>
            <a:pPr algn="l">
              <a:spcAft>
                <a:spcPts val="600"/>
              </a:spcAft>
              <a:buNone/>
            </a:pPr>
            <a:r>
              <a:rPr lang="en-US" b="1" sz="2600" spc="134" kern="0" dirty="0" smtClean="0">
                <a:solidFill>
                  <a:srgbClr val="ff4f2d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Age Demographics and Character Traits</a:t>
            </a:r>
            <a:endParaRPr lang="en-US" dirty="0"/>
          </a:p>
        </p:txBody>
      </p:sp>
      <p:pic>
        <p:nvPicPr>
          <p:cNvPr id="4" name="Object 3" descr="preencoded.png">    </p:cNvPr>
          <p:cNvPicPr>
            <a:picLocks noChangeAspect="1"/>
          </p:cNvPicPr>
          <p:nvPr/>
        </p:nvPicPr>
        <p:blipFill>
          <a:blip r:embed="rId3"/>
          <a:srcRect l="47412" r="4401" t="-22909" b="-22909"/>
          <a:stretch/>
        </p:blipFill>
        <p:spPr>
          <a:xfrm>
            <a:off x="0" y="0"/>
            <a:ext cx="3691257" cy="6865808"/>
          </a:xfrm>
          <a:prstGeom prst="rect">
            <a:avLst/>
          </a:prstGeom>
        </p:spPr>
      </p:pic>
      <p:sp>
        <p:nvSpPr>
          <p:cNvPr id="5" name="Object 4"/>
          <p:cNvSpPr/>
          <p:nvPr/>
        </p:nvSpPr>
        <p:spPr>
          <a:xfrm>
            <a:off x="4157865" y="1549707"/>
            <a:ext cx="7554956" cy="1344475"/>
          </a:xfrm>
          <a:prstGeom prst="rect">
            <a:avLst/>
          </a:prstGeom>
          <a:solidFill>
            <a:srgbClr val="ff4f2d"/>
          </a:solidFill>
        </p:spPr>
      </p:sp>
      <p:sp>
        <p:nvSpPr>
          <p:cNvPr id="6" name="Object 5"/>
          <p:cNvSpPr/>
          <p:nvPr/>
        </p:nvSpPr>
        <p:spPr>
          <a:xfrm>
            <a:off x="4443544" y="1806818"/>
            <a:ext cx="7364504" cy="191048"/>
          </a:xfrm>
          <a:prstGeom prst="rect">
            <a:avLst/>
          </a:prstGeom>
          <a:noFill/>
        </p:spPr>
        <p:txBody>
          <a:bodyPr wrap="square" rtlCol="0" anchor="ctr" bIns="0" lIns="0" rIns="0" tIns="0"/>
          <a:lstStyle/>
          <a:p>
            <a:pPr algn="l">
              <a:spcAft>
                <a:spcPts val="600"/>
              </a:spcAft>
              <a:buNone/>
            </a:pPr>
            <a:r>
              <a:rPr lang="en-US" b="1" sz="1800" spc="230" kern="0" dirty="0" smtClean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AGE DEMOGRAPHY</a:t>
            </a:r>
            <a:endParaRPr lang="en-US" dirty="0"/>
          </a:p>
        </p:txBody>
      </p:sp>
      <p:sp>
        <p:nvSpPr>
          <p:cNvPr id="7" name="Object 6"/>
          <p:cNvSpPr/>
          <p:nvPr/>
        </p:nvSpPr>
        <p:spPr>
          <a:xfrm>
            <a:off x="4443544" y="2254976"/>
            <a:ext cx="7364504" cy="353527"/>
          </a:xfrm>
          <a:prstGeom prst="rect">
            <a:avLst/>
          </a:prstGeom>
          <a:noFill/>
        </p:spPr>
        <p:txBody>
          <a:bodyPr wrap="square" rtlCol="0" anchor="ctr" bIns="0" lIns="0" rIns="0" tIns="0"/>
          <a:lstStyle/>
          <a:p>
            <a:pPr algn="l">
              <a:spcAft>
                <a:spcPts val="600"/>
              </a:spcAft>
              <a:buNone/>
            </a:pPr>
            <a:r>
              <a:rPr lang="en-US" sz="1200" spc="29" kern="0" dirty="0" smtClean="0">
                <a:solidFill>
                  <a:srgbClr val="ffffff">
                    <a:alpha val="80000"/>
                  </a:srgbClr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Age demographics are data and statistical characteristics about people as categorized by</a:t>
            </a:r>
            <a:br>
              <a:rPr lang="en-US" sz="1200" spc="29" kern="0" dirty="0" smtClean="0">
                <a:solidFill>
                  <a:srgbClr val="ffffff">
                    <a:alpha val="80000"/>
                  </a:srgbClr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</a:br>
            <a:r>
              <a:rPr lang="en-US" sz="1200" spc="29" kern="0" dirty="0" smtClean="0">
                <a:solidFill>
                  <a:srgbClr val="ffffff">
                    <a:alpha val="80000"/>
                  </a:srgbClr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age.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4157865" y="3251082"/>
            <a:ext cx="7554956" cy="1344475"/>
          </a:xfrm>
          <a:prstGeom prst="rect">
            <a:avLst/>
          </a:prstGeom>
          <a:solidFill>
            <a:srgbClr val="ff4f2d"/>
          </a:solidFill>
        </p:spPr>
      </p:sp>
      <p:sp>
        <p:nvSpPr>
          <p:cNvPr id="9" name="Object 8"/>
          <p:cNvSpPr/>
          <p:nvPr/>
        </p:nvSpPr>
        <p:spPr>
          <a:xfrm>
            <a:off x="4443544" y="3508192"/>
            <a:ext cx="7364504" cy="191048"/>
          </a:xfrm>
          <a:prstGeom prst="rect">
            <a:avLst/>
          </a:prstGeom>
          <a:noFill/>
        </p:spPr>
        <p:txBody>
          <a:bodyPr wrap="square" rtlCol="0" anchor="ctr" bIns="0" lIns="0" rIns="0" tIns="0"/>
          <a:lstStyle/>
          <a:p>
            <a:pPr algn="l">
              <a:spcAft>
                <a:spcPts val="600"/>
              </a:spcAft>
              <a:buNone/>
            </a:pPr>
            <a:r>
              <a:rPr lang="en-US" b="1" sz="1800" spc="230" kern="0" dirty="0" smtClean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USES OF DEMOGRAPHY</a:t>
            </a:r>
            <a:endParaRPr lang="en-US" dirty="0"/>
          </a:p>
        </p:txBody>
      </p:sp>
      <p:sp>
        <p:nvSpPr>
          <p:cNvPr id="10" name="Object 9"/>
          <p:cNvSpPr/>
          <p:nvPr/>
        </p:nvSpPr>
        <p:spPr>
          <a:xfrm>
            <a:off x="4443544" y="3956351"/>
            <a:ext cx="7364504" cy="353527"/>
          </a:xfrm>
          <a:prstGeom prst="rect">
            <a:avLst/>
          </a:prstGeom>
          <a:noFill/>
        </p:spPr>
        <p:txBody>
          <a:bodyPr wrap="square" rtlCol="0" anchor="ctr" bIns="0" lIns="0" rIns="0" tIns="0"/>
          <a:lstStyle/>
          <a:p>
            <a:pPr algn="l">
              <a:spcAft>
                <a:spcPts val="600"/>
              </a:spcAft>
              <a:buNone/>
            </a:pPr>
            <a:r>
              <a:rPr lang="en-US" sz="1200" spc="29" kern="0" dirty="0" smtClean="0">
                <a:solidFill>
                  <a:srgbClr val="ffffff">
                    <a:alpha val="80000"/>
                  </a:srgbClr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Demographic data in general is very useful to understand how to market to consumers and</a:t>
            </a:r>
            <a:br>
              <a:rPr lang="en-US" sz="1200" spc="29" kern="0" dirty="0" smtClean="0">
                <a:solidFill>
                  <a:srgbClr val="ffffff">
                    <a:alpha val="80000"/>
                  </a:srgbClr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</a:br>
            <a:r>
              <a:rPr lang="en-US" sz="1200" spc="29" kern="0" dirty="0" smtClean="0">
                <a:solidFill>
                  <a:srgbClr val="ffffff">
                    <a:alpha val="80000"/>
                  </a:srgbClr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plan strategically for future.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4157865" y="4952456"/>
            <a:ext cx="7554956" cy="1344475"/>
          </a:xfrm>
          <a:prstGeom prst="rect">
            <a:avLst/>
          </a:prstGeom>
          <a:solidFill>
            <a:srgbClr val="ff4f2d"/>
          </a:solidFill>
        </p:spPr>
      </p:sp>
      <p:sp>
        <p:nvSpPr>
          <p:cNvPr id="12" name="Object 11"/>
          <p:cNvSpPr/>
          <p:nvPr/>
        </p:nvSpPr>
        <p:spPr>
          <a:xfrm>
            <a:off x="4443544" y="5209567"/>
            <a:ext cx="7364504" cy="191048"/>
          </a:xfrm>
          <a:prstGeom prst="rect">
            <a:avLst/>
          </a:prstGeom>
          <a:noFill/>
        </p:spPr>
        <p:txBody>
          <a:bodyPr wrap="square" rtlCol="0" anchor="ctr" bIns="0" lIns="0" rIns="0" tIns="0"/>
          <a:lstStyle/>
          <a:p>
            <a:pPr algn="l">
              <a:spcAft>
                <a:spcPts val="600"/>
              </a:spcAft>
              <a:buNone/>
            </a:pPr>
            <a:r>
              <a:rPr lang="en-US" b="1" sz="1800" spc="230" kern="0" dirty="0" smtClean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APPLICATIONS</a:t>
            </a:r>
            <a:endParaRPr lang="en-US" dirty="0"/>
          </a:p>
        </p:txBody>
      </p:sp>
      <p:sp>
        <p:nvSpPr>
          <p:cNvPr id="13" name="Object 12"/>
          <p:cNvSpPr/>
          <p:nvPr/>
        </p:nvSpPr>
        <p:spPr>
          <a:xfrm>
            <a:off x="4443544" y="5657725"/>
            <a:ext cx="7364504" cy="353527"/>
          </a:xfrm>
          <a:prstGeom prst="rect">
            <a:avLst/>
          </a:prstGeom>
          <a:noFill/>
        </p:spPr>
        <p:txBody>
          <a:bodyPr wrap="square" rtlCol="0" anchor="ctr" bIns="0" lIns="0" rIns="0" tIns="0"/>
          <a:lstStyle/>
          <a:p>
            <a:pPr algn="l">
              <a:spcAft>
                <a:spcPts val="600"/>
              </a:spcAft>
              <a:buNone/>
            </a:pPr>
            <a:r>
              <a:rPr lang="en-US" sz="1200" spc="29" kern="0" dirty="0" smtClean="0">
                <a:solidFill>
                  <a:srgbClr val="ffffff">
                    <a:alpha val="80000"/>
                  </a:srgbClr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Character trait prediction has a lot of applications, like business recommendation systems,</a:t>
            </a:r>
            <a:br>
              <a:rPr lang="en-US" sz="1200" spc="29" kern="0" dirty="0" smtClean="0">
                <a:solidFill>
                  <a:srgbClr val="ffffff">
                    <a:alpha val="80000"/>
                  </a:srgbClr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</a:br>
            <a:r>
              <a:rPr lang="en-US" sz="1200" spc="29" kern="0" dirty="0" smtClean="0">
                <a:solidFill>
                  <a:srgbClr val="ffffff">
                    <a:alpha val="80000"/>
                  </a:srgbClr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human resource management, author identification and psychological treatment.</a:t>
            </a:r>
            <a:endParaRPr lang="en-US" dirty="0"/>
          </a:p>
        </p:txBody>
      </p:sp>
    </p:spTree>
    <p:custDataLst/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7b92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476131" y="915585"/>
            <a:ext cx="380905" cy="3809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476131" y="447563"/>
            <a:ext cx="11617595" cy="306137"/>
          </a:xfrm>
          <a:prstGeom prst="rect">
            <a:avLst/>
          </a:prstGeom>
          <a:noFill/>
        </p:spPr>
        <p:txBody>
          <a:bodyPr wrap="square" rtlCol="0" anchor="ctr" bIns="0" lIns="0" rIns="0" tIns="0"/>
          <a:lstStyle/>
          <a:p>
            <a:pPr algn="l">
              <a:spcAft>
                <a:spcPts val="600"/>
              </a:spcAft>
              <a:buNone/>
            </a:pPr>
            <a:r>
              <a:rPr lang="en-US" b="1" sz="3100" spc="153" kern="0" dirty="0" smtClean="0">
                <a:solidFill>
                  <a:srgbClr val="ffff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Character Traits</a:t>
            </a:r>
            <a:endParaRPr lang="en-US" dirty="0"/>
          </a:p>
        </p:txBody>
      </p:sp>
      <p:pic>
        <p:nvPicPr>
          <p:cNvPr id="4" name="Object 3" descr="preencoded.png">    </p:cNvPr>
          <p:cNvPicPr>
            <a:picLocks noChangeAspect="1"/>
          </p:cNvPicPr>
          <p:nvPr/>
        </p:nvPicPr>
        <p:blipFill>
          <a:blip r:embed="rId3"/>
          <a:srcRect l="18660" r="14056" t="2949" b="1454"/>
          <a:stretch/>
        </p:blipFill>
        <p:spPr>
          <a:xfrm>
            <a:off x="8104174" y="1515510"/>
            <a:ext cx="3618170" cy="4874167"/>
          </a:xfrm>
          <a:prstGeom prst="rect">
            <a:avLst/>
          </a:prstGeom>
        </p:spPr>
      </p:pic>
      <p:sp>
        <p:nvSpPr>
          <p:cNvPr id="5" name="Object 4"/>
          <p:cNvSpPr/>
          <p:nvPr/>
        </p:nvSpPr>
        <p:spPr>
          <a:xfrm>
            <a:off x="476131" y="1514096"/>
            <a:ext cx="3528343" cy="2337803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6" name="Object 5"/>
          <p:cNvSpPr/>
          <p:nvPr/>
        </p:nvSpPr>
        <p:spPr>
          <a:xfrm>
            <a:off x="761810" y="1771207"/>
            <a:ext cx="3337890" cy="191048"/>
          </a:xfrm>
          <a:prstGeom prst="rect">
            <a:avLst/>
          </a:prstGeom>
          <a:noFill/>
        </p:spPr>
        <p:txBody>
          <a:bodyPr wrap="square" rtlCol="0" anchor="ctr" bIns="0" lIns="0" rIns="0" tIns="0"/>
          <a:lstStyle/>
          <a:p>
            <a:pPr algn="l">
              <a:spcAft>
                <a:spcPts val="600"/>
              </a:spcAft>
              <a:buNone/>
            </a:pPr>
            <a:r>
              <a:rPr lang="en-US" b="1" sz="1800" spc="230" kern="0" dirty="0" smtClean="0">
                <a:solidFill>
                  <a:srgbClr val="3b2c67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DEFINITION</a:t>
            </a:r>
            <a:endParaRPr lang="en-US" dirty="0"/>
          </a:p>
        </p:txBody>
      </p:sp>
      <p:sp>
        <p:nvSpPr>
          <p:cNvPr id="7" name="Object 6"/>
          <p:cNvSpPr/>
          <p:nvPr/>
        </p:nvSpPr>
        <p:spPr>
          <a:xfrm>
            <a:off x="761810" y="2219365"/>
            <a:ext cx="3337890" cy="1346855"/>
          </a:xfrm>
          <a:prstGeom prst="rect">
            <a:avLst/>
          </a:prstGeom>
          <a:noFill/>
        </p:spPr>
        <p:txBody>
          <a:bodyPr wrap="square" rtlCol="0" anchor="ctr" bIns="0" lIns="0" rIns="0" tIns="0"/>
          <a:lstStyle/>
          <a:p>
            <a:pPr algn="l">
              <a:spcAft>
                <a:spcPts val="600"/>
              </a:spcAft>
              <a:buNone/>
            </a:pPr>
            <a:r>
              <a:rPr lang="en-US" sz="1400" spc="38" kern="0" dirty="0" smtClean="0">
                <a:solidFill>
                  <a:srgbClr val="1f2348">
                    <a:alpha val="80000"/>
                  </a:srgbClr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 character analysis is an</a:t>
            </a:r>
            <a:br>
              <a:rPr lang="en-US" sz="1400" spc="38" kern="0" dirty="0" smtClean="0">
                <a:solidFill>
                  <a:srgbClr val="1f2348">
                    <a:alpha val="80000"/>
                  </a:srgbClr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</a:br>
            <a:r>
              <a:rPr lang="en-US" sz="1400" spc="38" kern="0" dirty="0" smtClean="0">
                <a:solidFill>
                  <a:srgbClr val="1f2348">
                    <a:alpha val="80000"/>
                  </a:srgbClr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in-depth interpretation of the</a:t>
            </a:r>
            <a:br>
              <a:rPr lang="en-US" sz="1400" spc="38" kern="0" dirty="0" smtClean="0">
                <a:solidFill>
                  <a:srgbClr val="1f2348">
                    <a:alpha val="80000"/>
                  </a:srgbClr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</a:br>
            <a:r>
              <a:rPr lang="en-US" sz="1400" spc="38" kern="0" dirty="0" smtClean="0">
                <a:solidFill>
                  <a:srgbClr val="1f2348">
                    <a:alpha val="80000"/>
                  </a:srgbClr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characters within a literary</a:t>
            </a:r>
            <a:br>
              <a:rPr lang="en-US" sz="1400" spc="38" kern="0" dirty="0" smtClean="0">
                <a:solidFill>
                  <a:srgbClr val="1f2348">
                    <a:alpha val="80000"/>
                  </a:srgbClr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</a:br>
            <a:r>
              <a:rPr lang="en-US" sz="1400" spc="38" kern="0" dirty="0" smtClean="0">
                <a:solidFill>
                  <a:srgbClr val="1f2348">
                    <a:alpha val="80000"/>
                  </a:srgbClr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work and their relation to each</a:t>
            </a:r>
            <a:br>
              <a:rPr lang="en-US" sz="1400" spc="38" kern="0" dirty="0" smtClean="0">
                <a:solidFill>
                  <a:srgbClr val="1f2348">
                    <a:alpha val="80000"/>
                  </a:srgbClr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</a:br>
            <a:r>
              <a:rPr lang="en-US" sz="1400" spc="38" kern="0" dirty="0" smtClean="0">
                <a:solidFill>
                  <a:srgbClr val="1f2348">
                    <a:alpha val="80000"/>
                  </a:srgbClr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other and the plot.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4194926" y="1514096"/>
            <a:ext cx="3528343" cy="2337803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9" name="Object 8"/>
          <p:cNvSpPr/>
          <p:nvPr/>
        </p:nvSpPr>
        <p:spPr>
          <a:xfrm>
            <a:off x="4480605" y="1771207"/>
            <a:ext cx="3337890" cy="191048"/>
          </a:xfrm>
          <a:prstGeom prst="rect">
            <a:avLst/>
          </a:prstGeom>
          <a:noFill/>
        </p:spPr>
        <p:txBody>
          <a:bodyPr wrap="square" rtlCol="0" anchor="ctr" bIns="0" lIns="0" rIns="0" tIns="0"/>
          <a:lstStyle/>
          <a:p>
            <a:pPr algn="l">
              <a:spcAft>
                <a:spcPts val="600"/>
              </a:spcAft>
              <a:buNone/>
            </a:pPr>
            <a:r>
              <a:rPr lang="en-US" b="1" sz="1800" spc="230" kern="0" dirty="0" smtClean="0">
                <a:solidFill>
                  <a:srgbClr val="3b2c67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DESCRIPTION</a:t>
            </a:r>
            <a:endParaRPr lang="en-US" dirty="0"/>
          </a:p>
        </p:txBody>
      </p:sp>
      <p:sp>
        <p:nvSpPr>
          <p:cNvPr id="10" name="Object 9"/>
          <p:cNvSpPr/>
          <p:nvPr/>
        </p:nvSpPr>
        <p:spPr>
          <a:xfrm>
            <a:off x="4480605" y="2219365"/>
            <a:ext cx="3337890" cy="1346855"/>
          </a:xfrm>
          <a:prstGeom prst="rect">
            <a:avLst/>
          </a:prstGeom>
          <a:noFill/>
        </p:spPr>
        <p:txBody>
          <a:bodyPr wrap="square" rtlCol="0" anchor="ctr" bIns="0" lIns="0" rIns="0" tIns="0"/>
          <a:lstStyle/>
          <a:p>
            <a:pPr algn="l">
              <a:spcAft>
                <a:spcPts val="600"/>
              </a:spcAft>
              <a:buNone/>
            </a:pPr>
            <a:r>
              <a:rPr lang="en-US" sz="1400" spc="38" kern="0" dirty="0" smtClean="0">
                <a:solidFill>
                  <a:srgbClr val="1f2348">
                    <a:alpha val="80000"/>
                  </a:srgbClr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 character analysis is an</a:t>
            </a:r>
            <a:br>
              <a:rPr lang="en-US" sz="1400" spc="38" kern="0" dirty="0" smtClean="0">
                <a:solidFill>
                  <a:srgbClr val="1f2348">
                    <a:alpha val="80000"/>
                  </a:srgbClr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</a:br>
            <a:r>
              <a:rPr lang="en-US" sz="1400" spc="38" kern="0" dirty="0" smtClean="0">
                <a:solidFill>
                  <a:srgbClr val="1f2348">
                    <a:alpha val="80000"/>
                  </a:srgbClr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exploration of the traits,</a:t>
            </a:r>
            <a:br>
              <a:rPr lang="en-US" sz="1400" spc="38" kern="0" dirty="0" smtClean="0">
                <a:solidFill>
                  <a:srgbClr val="1f2348">
                    <a:alpha val="80000"/>
                  </a:srgbClr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</a:br>
            <a:r>
              <a:rPr lang="en-US" sz="1400" spc="38" kern="0" dirty="0" smtClean="0">
                <a:solidFill>
                  <a:srgbClr val="1f2348">
                    <a:alpha val="80000"/>
                  </a:srgbClr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personality and characteristics</a:t>
            </a:r>
            <a:br>
              <a:rPr lang="en-US" sz="1400" spc="38" kern="0" dirty="0" smtClean="0">
                <a:solidFill>
                  <a:srgbClr val="1f2348">
                    <a:alpha val="80000"/>
                  </a:srgbClr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</a:br>
            <a:r>
              <a:rPr lang="en-US" sz="1400" spc="38" kern="0" dirty="0" smtClean="0">
                <a:solidFill>
                  <a:srgbClr val="1f2348">
                    <a:alpha val="80000"/>
                  </a:srgbClr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of a character within a story.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476131" y="4042352"/>
            <a:ext cx="3528343" cy="2337803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12" name="Object 11"/>
          <p:cNvSpPr/>
          <p:nvPr/>
        </p:nvSpPr>
        <p:spPr>
          <a:xfrm>
            <a:off x="761810" y="4299462"/>
            <a:ext cx="3337890" cy="191048"/>
          </a:xfrm>
          <a:prstGeom prst="rect">
            <a:avLst/>
          </a:prstGeom>
          <a:noFill/>
        </p:spPr>
        <p:txBody>
          <a:bodyPr wrap="square" rtlCol="0" anchor="ctr" bIns="0" lIns="0" rIns="0" tIns="0"/>
          <a:lstStyle/>
          <a:p>
            <a:pPr algn="l">
              <a:spcAft>
                <a:spcPts val="600"/>
              </a:spcAft>
              <a:buNone/>
            </a:pPr>
            <a:r>
              <a:rPr lang="en-US" b="1" sz="1800" spc="230" kern="0" dirty="0" smtClean="0">
                <a:solidFill>
                  <a:srgbClr val="3b2c67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PURPOSE</a:t>
            </a:r>
            <a:endParaRPr lang="en-US" dirty="0"/>
          </a:p>
        </p:txBody>
      </p:sp>
      <p:sp>
        <p:nvSpPr>
          <p:cNvPr id="13" name="Object 12"/>
          <p:cNvSpPr/>
          <p:nvPr/>
        </p:nvSpPr>
        <p:spPr>
          <a:xfrm>
            <a:off x="761810" y="4747621"/>
            <a:ext cx="3337890" cy="1346855"/>
          </a:xfrm>
          <a:prstGeom prst="rect">
            <a:avLst/>
          </a:prstGeom>
          <a:noFill/>
        </p:spPr>
        <p:txBody>
          <a:bodyPr wrap="square" rtlCol="0" anchor="ctr" bIns="0" lIns="0" rIns="0" tIns="0"/>
          <a:lstStyle/>
          <a:p>
            <a:pPr algn="l">
              <a:spcAft>
                <a:spcPts val="600"/>
              </a:spcAft>
              <a:buNone/>
            </a:pPr>
            <a:r>
              <a:rPr lang="en-US" sz="1400" spc="38" kern="0" dirty="0" smtClean="0">
                <a:solidFill>
                  <a:srgbClr val="1f2348">
                    <a:alpha val="80000"/>
                  </a:srgbClr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The purpose of a character</a:t>
            </a:r>
            <a:br>
              <a:rPr lang="en-US" sz="1400" spc="38" kern="0" dirty="0" smtClean="0">
                <a:solidFill>
                  <a:srgbClr val="1f2348">
                    <a:alpha val="80000"/>
                  </a:srgbClr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</a:br>
            <a:r>
              <a:rPr lang="en-US" sz="1400" spc="38" kern="0" dirty="0" smtClean="0">
                <a:solidFill>
                  <a:srgbClr val="1f2348">
                    <a:alpha val="80000"/>
                  </a:srgbClr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analysis is to garner a deeper</a:t>
            </a:r>
            <a:br>
              <a:rPr lang="en-US" sz="1400" spc="38" kern="0" dirty="0" smtClean="0">
                <a:solidFill>
                  <a:srgbClr val="1f2348">
                    <a:alpha val="80000"/>
                  </a:srgbClr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</a:br>
            <a:r>
              <a:rPr lang="en-US" sz="1400" spc="38" kern="0" dirty="0" smtClean="0">
                <a:solidFill>
                  <a:srgbClr val="1f2348">
                    <a:alpha val="80000"/>
                  </a:srgbClr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understanding of the story and</a:t>
            </a:r>
            <a:br>
              <a:rPr lang="en-US" sz="1400" spc="38" kern="0" dirty="0" smtClean="0">
                <a:solidFill>
                  <a:srgbClr val="1f2348">
                    <a:alpha val="80000"/>
                  </a:srgbClr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</a:br>
            <a:r>
              <a:rPr lang="en-US" sz="1400" spc="38" kern="0" dirty="0" smtClean="0">
                <a:solidFill>
                  <a:srgbClr val="1f2348">
                    <a:alpha val="80000"/>
                  </a:srgbClr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the interconnections between</a:t>
            </a:r>
            <a:br>
              <a:rPr lang="en-US" sz="1400" spc="38" kern="0" dirty="0" smtClean="0">
                <a:solidFill>
                  <a:srgbClr val="1f2348">
                    <a:alpha val="80000"/>
                  </a:srgbClr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</a:br>
            <a:r>
              <a:rPr lang="en-US" sz="1400" spc="38" kern="0" dirty="0" smtClean="0">
                <a:solidFill>
                  <a:srgbClr val="1f2348">
                    <a:alpha val="80000"/>
                  </a:srgbClr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the various characters.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4194926" y="4042352"/>
            <a:ext cx="3528343" cy="2337803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15" name="Object 14"/>
          <p:cNvSpPr/>
          <p:nvPr/>
        </p:nvSpPr>
        <p:spPr>
          <a:xfrm>
            <a:off x="4480605" y="4299462"/>
            <a:ext cx="3337890" cy="191048"/>
          </a:xfrm>
          <a:prstGeom prst="rect">
            <a:avLst/>
          </a:prstGeom>
          <a:noFill/>
        </p:spPr>
        <p:txBody>
          <a:bodyPr wrap="square" rtlCol="0" anchor="ctr" bIns="0" lIns="0" rIns="0" tIns="0"/>
          <a:lstStyle/>
          <a:p>
            <a:pPr algn="l">
              <a:spcAft>
                <a:spcPts val="600"/>
              </a:spcAft>
              <a:buNone/>
            </a:pPr>
            <a:r>
              <a:rPr lang="en-US" b="1" sz="1800" spc="230" kern="0" dirty="0" smtClean="0">
                <a:solidFill>
                  <a:srgbClr val="3b2c67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METHODOLOGY</a:t>
            </a:r>
            <a:endParaRPr lang="en-US" dirty="0"/>
          </a:p>
        </p:txBody>
      </p:sp>
      <p:sp>
        <p:nvSpPr>
          <p:cNvPr id="16" name="Object 15"/>
          <p:cNvSpPr/>
          <p:nvPr/>
        </p:nvSpPr>
        <p:spPr>
          <a:xfrm>
            <a:off x="4480605" y="4747621"/>
            <a:ext cx="3337890" cy="1346855"/>
          </a:xfrm>
          <a:prstGeom prst="rect">
            <a:avLst/>
          </a:prstGeom>
          <a:noFill/>
        </p:spPr>
        <p:txBody>
          <a:bodyPr wrap="square" rtlCol="0" anchor="ctr" bIns="0" lIns="0" rIns="0" tIns="0"/>
          <a:lstStyle/>
          <a:p>
            <a:pPr algn="l" marL="242900" indent="-242900">
              <a:spcAft>
                <a:spcPts val="600"/>
              </a:spcAft>
              <a:buSzPct val="100000"/>
              <a:buFont typeface="+mj-lt"/>
              <a:buAutoNum type="arabicPeriod"/>
            </a:pPr>
            <a:r>
              <a:rPr lang="en-US" sz="1400" spc="38" kern="0" dirty="0" smtClean="0">
                <a:solidFill>
                  <a:srgbClr val="1f2348">
                    <a:alpha val="80000"/>
                  </a:srgbClr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Analysing</a:t>
            </a:r>
            <a:r>
              <a:rPr lang="en-US" sz="1400" spc="38" kern="0" dirty="0" smtClean="0">
                <a:solidFill>
                  <a:srgbClr val="1f2348">
                    <a:alpha val="80000"/>
                  </a:srgbClr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 various traits of the characters using NLP techniques.</a:t>
            </a:r>
          </a:p>
          <a:p>
            <a:pPr algn="l" marL="242900" indent="-242900">
              <a:spcAft>
                <a:spcPts val="600"/>
              </a:spcAft>
              <a:buSzPct val="100000"/>
              <a:buFont typeface="+mj-lt"/>
              <a:buAutoNum type="arabicPeriod"/>
            </a:pPr>
            <a:r>
              <a:rPr lang="en-US" sz="1400" spc="38" kern="0" dirty="0" smtClean="0">
                <a:solidFill>
                  <a:srgbClr val="1f2348">
                    <a:alpha val="80000"/>
                  </a:srgbClr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Apply</a:t>
            </a:r>
            <a:r>
              <a:rPr lang="en-US" sz="1400" spc="38" kern="0" dirty="0" smtClean="0">
                <a:solidFill>
                  <a:srgbClr val="1f2348">
                    <a:alpha val="80000"/>
                  </a:srgbClr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 suitable ML model further.</a:t>
            </a:r>
            <a:endParaRPr lang="en-US" dirty="0"/>
          </a:p>
        </p:txBody>
      </p:sp>
    </p:spTree>
    <p:custDataLst/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130c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1198191" y="3115235"/>
            <a:ext cx="9792571" cy="597247"/>
          </a:xfrm>
          <a:prstGeom prst="rect">
            <a:avLst/>
          </a:prstGeom>
          <a:noFill/>
        </p:spPr>
        <p:txBody>
          <a:bodyPr wrap="square" rtlCol="0" anchor="ctr" bIns="0" lIns="0" rIns="0" tIns="0"/>
          <a:lstStyle/>
          <a:p>
            <a:pPr algn="ctr">
              <a:spcAft>
                <a:spcPts val="600"/>
              </a:spcAft>
              <a:buNone/>
            </a:pPr>
            <a:r>
              <a:rPr lang="en-US" sz="6300" spc="326" kern="0" dirty="0" smtClean="0">
                <a:solidFill>
                  <a:srgbClr val="ffff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LITERATURE SURVEY</a:t>
            </a:r>
            <a:endParaRPr lang="en-US" dirty="0"/>
          </a:p>
        </p:txBody>
      </p:sp>
    </p:spTree>
    <p:custDataLst/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130c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799902" y="790378"/>
            <a:ext cx="11646163" cy="6227793"/>
          </a:xfrm>
          <a:prstGeom prst="rect">
            <a:avLst/>
          </a:prstGeom>
        </p:spPr>
      </p:pic>
      <p:pic>
        <p:nvPicPr>
          <p:cNvPr id="3" name="Object 2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9902" y="790378"/>
            <a:ext cx="11646163" cy="6227793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799900" y="790377"/>
            <a:ext cx="696620" cy="792993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ctr">
              <a:buNone/>
            </a:pPr>
            <a:r>
              <a:rPr lang="en-US" sz="1600" dirty="0" smtClean="0">
                <a:solidFill>
                  <a:srgbClr val="000000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> Sl no.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799900" y="1583370"/>
            <a:ext cx="696620" cy="1447211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l">
              <a:buNone/>
            </a:pPr>
            <a:r>
              <a:rPr lang="en-US" sz="1600" dirty="0" smtClean="0">
                <a:solidFill>
                  <a:srgbClr val="000000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>[1]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799900" y="3030581"/>
            <a:ext cx="696620" cy="1883357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l">
              <a:buNone/>
            </a:pPr>
            <a:r>
              <a:rPr lang="en-US" sz="1600" dirty="0" smtClean="0">
                <a:solidFill>
                  <a:srgbClr val="000000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>[2]</a:t>
            </a:r>
            <a:endParaRPr lang="en-US" dirty="0"/>
          </a:p>
        </p:txBody>
      </p:sp>
      <p:sp>
        <p:nvSpPr>
          <p:cNvPr id="7" name="Object 6"/>
          <p:cNvSpPr/>
          <p:nvPr/>
        </p:nvSpPr>
        <p:spPr>
          <a:xfrm>
            <a:off x="1496520" y="790377"/>
            <a:ext cx="1295143" cy="792993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ctr">
              <a:buNone/>
            </a:pPr>
            <a:r>
              <a:rPr lang="en-US" sz="1600" dirty="0" smtClean="0">
                <a:solidFill>
                  <a:srgbClr val="000000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> Title of the paper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1496520" y="1583370"/>
            <a:ext cx="1295143" cy="1447211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ctr">
              <a:buNone/>
            </a:pPr>
            <a:r>
              <a:rPr lang="en-US" sz="1600" dirty="0" smtClean="0">
                <a:solidFill>
                  <a:srgbClr val="000000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>TutorialVQA: Question Answering Dataset for Tutorial Videos </a:t>
            </a:r>
            <a:endParaRPr lang="en-US" dirty="0"/>
          </a:p>
        </p:txBody>
      </p:sp>
      <p:sp>
        <p:nvSpPr>
          <p:cNvPr id="9" name="Object 8"/>
          <p:cNvSpPr/>
          <p:nvPr/>
        </p:nvSpPr>
        <p:spPr>
          <a:xfrm>
            <a:off x="1496520" y="3030581"/>
            <a:ext cx="1295143" cy="1883357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ctr">
              <a:buNone/>
            </a:pPr>
            <a:r>
              <a:rPr lang="en-US" sz="1600" dirty="0" smtClean="0">
                <a:solidFill>
                  <a:srgbClr val="000000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>A comparative study of language transformers for video question answering</a:t>
            </a:r>
            <a:endParaRPr lang="en-US" dirty="0"/>
          </a:p>
        </p:txBody>
      </p:sp>
      <p:sp>
        <p:nvSpPr>
          <p:cNvPr id="10" name="Object 9"/>
          <p:cNvSpPr/>
          <p:nvPr/>
        </p:nvSpPr>
        <p:spPr>
          <a:xfrm>
            <a:off x="2791664" y="790377"/>
            <a:ext cx="1013165" cy="792993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ctr">
              <a:buNone/>
            </a:pPr>
            <a:r>
              <a:rPr lang="en-US" sz="1600" dirty="0" smtClean="0">
                <a:solidFill>
                  <a:srgbClr val="000000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> Year of publication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2791664" y="1583370"/>
            <a:ext cx="1013165" cy="1447211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ctr">
              <a:buNone/>
            </a:pPr>
            <a:r>
              <a:rPr lang="en-US" sz="1600" dirty="0" smtClean="0">
                <a:solidFill>
                  <a:srgbClr val="000000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>2020</a:t>
            </a:r>
            <a:endParaRPr lang="en-US" dirty="0"/>
          </a:p>
        </p:txBody>
      </p:sp>
      <p:sp>
        <p:nvSpPr>
          <p:cNvPr id="12" name="Object 11"/>
          <p:cNvSpPr/>
          <p:nvPr/>
        </p:nvSpPr>
        <p:spPr>
          <a:xfrm>
            <a:off x="2791664" y="3030581"/>
            <a:ext cx="1013165" cy="1883357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ctr">
              <a:buNone/>
            </a:pPr>
            <a:r>
              <a:rPr lang="en-US" sz="1600" dirty="0" smtClean="0">
                <a:solidFill>
                  <a:srgbClr val="000000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>2021</a:t>
            </a:r>
            <a:endParaRPr lang="en-US" dirty="0"/>
          </a:p>
        </p:txBody>
      </p:sp>
      <p:sp>
        <p:nvSpPr>
          <p:cNvPr id="13" name="Object 12"/>
          <p:cNvSpPr/>
          <p:nvPr/>
        </p:nvSpPr>
        <p:spPr>
          <a:xfrm>
            <a:off x="3804828" y="790377"/>
            <a:ext cx="1054318" cy="792993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ctr">
              <a:buNone/>
            </a:pPr>
            <a:r>
              <a:rPr lang="en-US" sz="1600" dirty="0" smtClean="0">
                <a:solidFill>
                  <a:srgbClr val="000000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> Author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804828" y="1583370"/>
            <a:ext cx="1054318" cy="1447211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ctr">
              <a:buNone/>
            </a:pPr>
            <a:r>
              <a:rPr lang="en-US" sz="1600" dirty="0" smtClean="0">
                <a:solidFill>
                  <a:srgbClr val="000000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>Anthony Colas et. al</a:t>
            </a:r>
            <a:endParaRPr lang="en-US" dirty="0"/>
          </a:p>
        </p:txBody>
      </p:sp>
      <p:sp>
        <p:nvSpPr>
          <p:cNvPr id="15" name="Object 14"/>
          <p:cNvSpPr/>
          <p:nvPr/>
        </p:nvSpPr>
        <p:spPr>
          <a:xfrm>
            <a:off x="3804828" y="3030581"/>
            <a:ext cx="1054318" cy="1883357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ctr">
              <a:buNone/>
            </a:pPr>
            <a:r>
              <a:rPr lang="en-US" sz="1600" dirty="0" smtClean="0">
                <a:solidFill>
                  <a:srgbClr val="000000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>Zekun Yang et. al</a:t>
            </a:r>
            <a:endParaRPr lang="en-US" dirty="0"/>
          </a:p>
        </p:txBody>
      </p:sp>
      <p:sp>
        <p:nvSpPr>
          <p:cNvPr id="16" name="Object 15"/>
          <p:cNvSpPr/>
          <p:nvPr/>
        </p:nvSpPr>
        <p:spPr>
          <a:xfrm>
            <a:off x="4859147" y="790377"/>
            <a:ext cx="1560066" cy="792993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ctr">
              <a:buNone/>
            </a:pPr>
            <a:r>
              <a:rPr lang="en-US" sz="1600" dirty="0" smtClean="0">
                <a:solidFill>
                  <a:srgbClr val="000000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> Aim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59147" y="1583370"/>
            <a:ext cx="1560066" cy="1447211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ctr">
              <a:buNone/>
            </a:pPr>
            <a:r>
              <a:rPr lang="en-US" sz="1600" dirty="0" smtClean="0">
                <a:solidFill>
                  <a:srgbClr val="000000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>Non-factoid VQA on tutorial videos</a:t>
            </a:r>
            <a:endParaRPr lang="en-US" dirty="0"/>
          </a:p>
        </p:txBody>
      </p:sp>
      <p:sp>
        <p:nvSpPr>
          <p:cNvPr id="18" name="Object 17"/>
          <p:cNvSpPr/>
          <p:nvPr/>
        </p:nvSpPr>
        <p:spPr>
          <a:xfrm>
            <a:off x="4859147" y="3030581"/>
            <a:ext cx="1560066" cy="1883357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ctr">
              <a:buNone/>
            </a:pPr>
            <a:r>
              <a:rPr lang="en-US" sz="1600" dirty="0" smtClean="0">
                <a:solidFill>
                  <a:srgbClr val="000000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>Usage of transformers + novel architecture on various existing datasets</a:t>
            </a:r>
            <a:endParaRPr lang="en-US" dirty="0"/>
          </a:p>
        </p:txBody>
      </p:sp>
      <p:sp>
        <p:nvSpPr>
          <p:cNvPr id="19" name="Object 18"/>
          <p:cNvSpPr/>
          <p:nvPr/>
        </p:nvSpPr>
        <p:spPr>
          <a:xfrm>
            <a:off x="6419213" y="790377"/>
            <a:ext cx="1560066" cy="792993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ctr">
              <a:buNone/>
            </a:pPr>
            <a:r>
              <a:rPr lang="en-US" sz="1600" dirty="0" smtClean="0">
                <a:solidFill>
                  <a:srgbClr val="000000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> Dataset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6419213" y="1583370"/>
            <a:ext cx="1560066" cy="1447211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ctr">
              <a:buNone/>
            </a:pPr>
            <a:r>
              <a:rPr lang="en-US" sz="1600" dirty="0" smtClean="0">
                <a:solidFill>
                  <a:srgbClr val="000000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>Unique tutorial based dataset, created using Amazon mechanical Turk</a:t>
            </a:r>
            <a:endParaRPr lang="en-US" dirty="0"/>
          </a:p>
        </p:txBody>
      </p:sp>
      <p:sp>
        <p:nvSpPr>
          <p:cNvPr id="21" name="Object 20"/>
          <p:cNvSpPr/>
          <p:nvPr/>
        </p:nvSpPr>
        <p:spPr>
          <a:xfrm>
            <a:off x="6419213" y="3030581"/>
            <a:ext cx="1560066" cy="1883357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ctr">
              <a:buNone/>
            </a:pPr>
            <a:r>
              <a:rPr lang="en-US" sz="1600" dirty="0" smtClean="0">
                <a:solidFill>
                  <a:srgbClr val="000000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>Multiple existing datasets of TV shows and movies</a:t>
            </a:r>
            <a:endParaRPr lang="en-US" dirty="0"/>
          </a:p>
        </p:txBody>
      </p:sp>
      <p:sp>
        <p:nvSpPr>
          <p:cNvPr id="22" name="Object 21"/>
          <p:cNvSpPr/>
          <p:nvPr/>
        </p:nvSpPr>
        <p:spPr>
          <a:xfrm>
            <a:off x="7979279" y="790377"/>
            <a:ext cx="1560066" cy="792993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ctr">
              <a:buNone/>
            </a:pPr>
            <a:r>
              <a:rPr lang="en-US" sz="1600" dirty="0" smtClean="0">
                <a:solidFill>
                  <a:srgbClr val="000000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> Method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7979279" y="1583370"/>
            <a:ext cx="1560066" cy="1447211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ctr">
              <a:buNone/>
            </a:pPr>
            <a:r>
              <a:rPr lang="en-US" sz="1600" dirty="0" smtClean="0">
                <a:solidFill>
                  <a:srgbClr val="000000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>Encoding and decoding -&gt; BiLSTMs + TF-IDF</a:t>
            </a:r>
            <a:endParaRPr lang="en-US" dirty="0"/>
          </a:p>
        </p:txBody>
      </p:sp>
      <p:sp>
        <p:nvSpPr>
          <p:cNvPr id="24" name="Object 23"/>
          <p:cNvSpPr/>
          <p:nvPr/>
        </p:nvSpPr>
        <p:spPr>
          <a:xfrm>
            <a:off x="7979279" y="3030581"/>
            <a:ext cx="1560066" cy="1883357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ctr">
              <a:buNone/>
            </a:pPr>
            <a:r>
              <a:rPr lang="en-US" sz="1600" dirty="0" smtClean="0">
                <a:solidFill>
                  <a:srgbClr val="000000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>BERT + XLNet + RoBERTa + ALBERT</a:t>
            </a:r>
            <a:endParaRPr lang="en-US" dirty="0"/>
          </a:p>
        </p:txBody>
      </p:sp>
      <p:sp>
        <p:nvSpPr>
          <p:cNvPr id="25" name="Object 24"/>
          <p:cNvSpPr/>
          <p:nvPr/>
        </p:nvSpPr>
        <p:spPr>
          <a:xfrm>
            <a:off x="9539346" y="790377"/>
            <a:ext cx="1560066" cy="792993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ctr">
              <a:buNone/>
            </a:pPr>
            <a:r>
              <a:rPr lang="en-US" sz="1600" dirty="0" smtClean="0">
                <a:solidFill>
                  <a:srgbClr val="000000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> Challenges/ Gaps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9539346" y="1583370"/>
            <a:ext cx="1560066" cy="1447211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ctr">
              <a:buNone/>
            </a:pPr>
            <a:r>
              <a:rPr lang="en-US" sz="1600" dirty="0" smtClean="0">
                <a:solidFill>
                  <a:srgbClr val="000000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>Overlapping errors + model fails to identify precise boundaries</a:t>
            </a:r>
            <a:endParaRPr lang="en-US" dirty="0"/>
          </a:p>
        </p:txBody>
      </p:sp>
      <p:sp>
        <p:nvSpPr>
          <p:cNvPr id="27" name="Object 26"/>
          <p:cNvSpPr/>
          <p:nvPr/>
        </p:nvSpPr>
        <p:spPr>
          <a:xfrm>
            <a:off x="9539346" y="3030581"/>
            <a:ext cx="1560066" cy="1883357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ctr">
              <a:buNone/>
            </a:pPr>
            <a:r>
              <a:rPr lang="en-US" sz="1600" dirty="0" smtClean="0">
                <a:solidFill>
                  <a:srgbClr val="000000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>Focuses mainly on tv shows and movies</a:t>
            </a:r>
            <a:endParaRPr lang="en-US" dirty="0"/>
          </a:p>
        </p:txBody>
      </p:sp>
      <p:sp>
        <p:nvSpPr>
          <p:cNvPr id="28" name="Object 27"/>
          <p:cNvSpPr/>
          <p:nvPr/>
        </p:nvSpPr>
        <p:spPr>
          <a:xfrm>
            <a:off x="11099412" y="790377"/>
            <a:ext cx="1338925" cy="792993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ctr">
              <a:buNone/>
            </a:pPr>
            <a:r>
              <a:rPr lang="en-US" sz="1600" dirty="0" smtClean="0">
                <a:solidFill>
                  <a:srgbClr val="000000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> Accuracy and comments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11099412" y="1583370"/>
            <a:ext cx="1338925" cy="1447211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ctr">
              <a:buNone/>
            </a:pPr>
            <a:r>
              <a:rPr lang="en-US" sz="1600" dirty="0" smtClean="0">
                <a:solidFill>
                  <a:srgbClr val="000000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>63.85% </a:t>
            </a:r>
            <a:endParaRPr lang="en-US" dirty="0"/>
          </a:p>
        </p:txBody>
      </p:sp>
      <p:sp>
        <p:nvSpPr>
          <p:cNvPr id="30" name="Object 29"/>
          <p:cNvSpPr/>
          <p:nvPr/>
        </p:nvSpPr>
        <p:spPr>
          <a:xfrm>
            <a:off x="11099412" y="3030581"/>
            <a:ext cx="1338925" cy="1883357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ctr">
              <a:buNone/>
            </a:pPr>
            <a:r>
              <a:rPr lang="en-US" sz="1600" dirty="0" smtClean="0">
                <a:solidFill>
                  <a:srgbClr val="000000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>72 % </a:t>
            </a:r>
            <a:endParaRPr lang="en-US" dirty="0"/>
          </a:p>
        </p:txBody>
      </p:sp>
      <p:sp>
        <p:nvSpPr>
          <p:cNvPr id="31" name="Object 30"/>
          <p:cNvSpPr/>
          <p:nvPr/>
        </p:nvSpPr>
        <p:spPr>
          <a:xfrm>
            <a:off x="799900" y="4913939"/>
            <a:ext cx="696620" cy="2101430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l">
              <a:buNone/>
            </a:pPr>
            <a:r>
              <a:rPr lang="en-US" sz="1600" dirty="0" smtClean="0">
                <a:solidFill>
                  <a:srgbClr val="000000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>[3]</a:t>
            </a:r>
          </a:p>
          <a:p>
            <a:pPr algn="l">
              <a:buNone/>
            </a:pPr>
            <a:r>
              <a:rPr lang="en-US" sz="1600" dirty="0" smtClean="0">
                <a:solidFill>
                  <a:srgbClr val="000000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/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496520" y="4913939"/>
            <a:ext cx="1295143" cy="2101430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ctr">
              <a:buNone/>
            </a:pPr>
            <a:r>
              <a:rPr lang="en-US" sz="1600" dirty="0" smtClean="0">
                <a:solidFill>
                  <a:srgbClr val="000000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>KnowIT VQA: Answering Knowledge-Based Questions about Videos</a:t>
            </a:r>
          </a:p>
          <a:p>
            <a:pPr algn="ctr">
              <a:buNone/>
            </a:pPr>
            <a:r>
              <a:rPr lang="en-US" sz="1600" dirty="0" smtClean="0">
                <a:solidFill>
                  <a:srgbClr val="000000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/>
            </a:r>
            <a:endParaRPr lang="en-US" dirty="0"/>
          </a:p>
        </p:txBody>
      </p:sp>
      <p:sp>
        <p:nvSpPr>
          <p:cNvPr id="33" name="Object 32"/>
          <p:cNvSpPr/>
          <p:nvPr/>
        </p:nvSpPr>
        <p:spPr>
          <a:xfrm>
            <a:off x="2791664" y="4913939"/>
            <a:ext cx="1013165" cy="2101430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ctr">
              <a:buNone/>
            </a:pPr>
            <a:r>
              <a:rPr lang="en-US" sz="1600" dirty="0" smtClean="0">
                <a:solidFill>
                  <a:srgbClr val="000000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>2019</a:t>
            </a:r>
          </a:p>
          <a:p>
            <a:pPr algn="ctr">
              <a:buNone/>
            </a:pPr>
            <a:r>
              <a:rPr lang="en-US" sz="1600" dirty="0" smtClean="0">
                <a:solidFill>
                  <a:srgbClr val="000000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/>
            </a:r>
            <a:endParaRPr lang="en-US" dirty="0"/>
          </a:p>
        </p:txBody>
      </p:sp>
      <p:sp>
        <p:nvSpPr>
          <p:cNvPr id="34" name="Object 33"/>
          <p:cNvSpPr/>
          <p:nvPr/>
        </p:nvSpPr>
        <p:spPr>
          <a:xfrm>
            <a:off x="3804828" y="4913939"/>
            <a:ext cx="1054318" cy="2101430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ctr">
              <a:buNone/>
            </a:pPr>
            <a:r>
              <a:rPr lang="en-US" sz="1600" dirty="0" smtClean="0">
                <a:solidFill>
                  <a:srgbClr val="000000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>Noa Garcia et al.</a:t>
            </a:r>
          </a:p>
          <a:p>
            <a:pPr algn="ctr">
              <a:buNone/>
            </a:pPr>
            <a:r>
              <a:rPr lang="en-US" sz="1600" dirty="0" smtClean="0">
                <a:solidFill>
                  <a:srgbClr val="000000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/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4859147" y="4913939"/>
            <a:ext cx="1560066" cy="2101430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ctr">
              <a:buNone/>
            </a:pPr>
            <a:r>
              <a:rPr lang="en-US" sz="1600" dirty="0" smtClean="0">
                <a:solidFill>
                  <a:srgbClr val="000000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>Knowledge based VQA compared with visual, temporal and textual questions</a:t>
            </a:r>
            <a:endParaRPr lang="en-US" dirty="0"/>
          </a:p>
        </p:txBody>
      </p:sp>
      <p:sp>
        <p:nvSpPr>
          <p:cNvPr id="36" name="Object 35"/>
          <p:cNvSpPr/>
          <p:nvPr/>
        </p:nvSpPr>
        <p:spPr>
          <a:xfrm>
            <a:off x="6419213" y="4913939"/>
            <a:ext cx="1560066" cy="2101430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ctr">
              <a:buNone/>
            </a:pPr>
            <a:r>
              <a:rPr lang="en-US" sz="1600" dirty="0" smtClean="0">
                <a:solidFill>
                  <a:srgbClr val="000000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>Big Bang Theory dataset, created using Amazon mechanical Turk</a:t>
            </a:r>
          </a:p>
          <a:p>
            <a:pPr algn="ctr">
              <a:buNone/>
            </a:pPr>
            <a:r>
              <a:rPr lang="en-US" sz="1600" dirty="0" smtClean="0">
                <a:solidFill>
                  <a:srgbClr val="000000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/>
            </a:r>
            <a:endParaRPr lang="en-US" dirty="0"/>
          </a:p>
        </p:txBody>
      </p:sp>
      <p:sp>
        <p:nvSpPr>
          <p:cNvPr id="37" name="Object 36"/>
          <p:cNvSpPr/>
          <p:nvPr/>
        </p:nvSpPr>
        <p:spPr>
          <a:xfrm>
            <a:off x="7979279" y="4913939"/>
            <a:ext cx="1560066" cy="2101430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ctr">
              <a:buNone/>
            </a:pPr>
            <a:r>
              <a:rPr lang="en-US" sz="1600" dirty="0" smtClean="0">
                <a:solidFill>
                  <a:srgbClr val="000000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>ROCK- heavy knowledge base + knowledge base cleaning BERT + image features, concepts features + facial features and caption features</a:t>
            </a:r>
          </a:p>
          <a:p>
            <a:pPr algn="ctr">
              <a:buNone/>
            </a:pPr>
            <a:r>
              <a:rPr lang="en-US" sz="1600" dirty="0" smtClean="0">
                <a:solidFill>
                  <a:srgbClr val="000000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/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9539346" y="4913939"/>
            <a:ext cx="1560066" cy="2101430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ctr">
              <a:buNone/>
            </a:pPr>
            <a:r>
              <a:rPr lang="en-US" sz="1600" dirty="0" smtClean="0">
                <a:solidFill>
                  <a:srgbClr val="000000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>Knowledge base might not be sufficient</a:t>
            </a:r>
          </a:p>
          <a:p>
            <a:pPr algn="ctr">
              <a:buNone/>
            </a:pPr>
            <a:r>
              <a:rPr lang="en-US" sz="1600" dirty="0" smtClean="0">
                <a:solidFill>
                  <a:srgbClr val="000000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/>
            </a:r>
            <a:endParaRPr lang="en-US" dirty="0"/>
          </a:p>
        </p:txBody>
      </p:sp>
      <p:sp>
        <p:nvSpPr>
          <p:cNvPr id="39" name="Object 38"/>
          <p:cNvSpPr/>
          <p:nvPr/>
        </p:nvSpPr>
        <p:spPr>
          <a:xfrm>
            <a:off x="11099412" y="4913939"/>
            <a:ext cx="1338925" cy="2101430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ctr">
              <a:buNone/>
            </a:pPr>
            <a:r>
              <a:rPr lang="en-US" sz="1600" dirty="0" smtClean="0">
                <a:solidFill>
                  <a:srgbClr val="000000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>60-70% based on situations</a:t>
            </a:r>
          </a:p>
          <a:p>
            <a:pPr algn="ctr">
              <a:buNone/>
            </a:pPr>
            <a:r>
              <a:rPr lang="en-US" sz="1600" dirty="0" smtClean="0">
                <a:solidFill>
                  <a:srgbClr val="000000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/>
            </a:r>
            <a:endParaRPr lang="en-US" dirty="0"/>
          </a:p>
        </p:txBody>
      </p:sp>
      <p:pic>
        <p:nvPicPr>
          <p:cNvPr id="40" name="Object 39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0"/>
            <a:ext cx="12188952" cy="6865808"/>
          </a:xfrm>
          <a:prstGeom prst="rect">
            <a:avLst/>
          </a:prstGeom>
        </p:spPr>
      </p:pic>
      <p:pic>
        <p:nvPicPr>
          <p:cNvPr id="41" name="Object 40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0" y="0"/>
            <a:ext cx="12188952" cy="6865808"/>
          </a:xfrm>
          <a:prstGeom prst="rect">
            <a:avLst/>
          </a:prstGeom>
        </p:spPr>
      </p:pic>
      <p:sp>
        <p:nvSpPr>
          <p:cNvPr id="42" name="Object 41"/>
          <p:cNvSpPr/>
          <p:nvPr/>
        </p:nvSpPr>
        <p:spPr>
          <a:xfrm>
            <a:off x="0" y="0"/>
            <a:ext cx="729572" cy="873412"/>
          </a:xfrm>
          <a:prstGeom prst="rect">
            <a:avLst/>
          </a:prstGeom>
          <a:solidFill>
            <a:srgbClr val="e04c2b"/>
          </a:solidFill>
        </p:spPr>
        <p:txBody>
          <a:bodyPr wrap="square" rtlCol="0" anchor="ctr">
            <a:normAutofit fontScale="85000" lnSpcReduction="20000"/>
          </a:bodyPr>
          <a:lstStyle/>
          <a:p>
            <a:pPr algn="ctr">
              <a:buNone/>
            </a:pPr>
            <a:r>
              <a:rPr lang="en-US" sz="1600" dirty="0" smtClean="0">
                <a:solidFill>
                  <a:srgbClr val="ffffff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> Sl no.</a:t>
            </a:r>
            <a:endParaRPr lang="en-US" dirty="0"/>
          </a:p>
        </p:txBody>
      </p:sp>
      <p:sp>
        <p:nvSpPr>
          <p:cNvPr id="43" name="Object 42"/>
          <p:cNvSpPr/>
          <p:nvPr/>
        </p:nvSpPr>
        <p:spPr>
          <a:xfrm>
            <a:off x="0" y="873412"/>
            <a:ext cx="729572" cy="1994195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l">
              <a:buNone/>
            </a:pPr>
            <a:r>
              <a:rPr lang="en-US" sz="1600" dirty="0" smtClean="0">
                <a:solidFill>
                  <a:srgbClr val="000000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>[1]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0" y="2867607"/>
            <a:ext cx="729572" cy="1709743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l">
              <a:buNone/>
            </a:pPr>
            <a:r>
              <a:rPr lang="en-US" sz="1600" dirty="0" smtClean="0">
                <a:solidFill>
                  <a:srgbClr val="000000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>[2]</a:t>
            </a:r>
            <a:endParaRPr lang="en-US" dirty="0"/>
          </a:p>
        </p:txBody>
      </p:sp>
      <p:sp>
        <p:nvSpPr>
          <p:cNvPr id="45" name="Object 44"/>
          <p:cNvSpPr/>
          <p:nvPr/>
        </p:nvSpPr>
        <p:spPr>
          <a:xfrm>
            <a:off x="729572" y="0"/>
            <a:ext cx="1356405" cy="873412"/>
          </a:xfrm>
          <a:prstGeom prst="rect">
            <a:avLst/>
          </a:prstGeom>
          <a:solidFill>
            <a:srgbClr val="ff4f2d"/>
          </a:solidFill>
        </p:spPr>
        <p:txBody>
          <a:bodyPr wrap="square" rtlCol="0" anchor="ctr">
            <a:normAutofit fontScale="85000" lnSpcReduction="20000"/>
          </a:bodyPr>
          <a:lstStyle/>
          <a:p>
            <a:pPr algn="ctr">
              <a:buNone/>
            </a:pPr>
            <a:r>
              <a:rPr lang="en-US" sz="1600" dirty="0" smtClean="0">
                <a:solidFill>
                  <a:srgbClr val="ffffff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> Title of the paper</a:t>
            </a:r>
            <a:endParaRPr lang="en-US" dirty="0"/>
          </a:p>
        </p:txBody>
      </p:sp>
      <p:sp>
        <p:nvSpPr>
          <p:cNvPr id="46" name="Object 45"/>
          <p:cNvSpPr/>
          <p:nvPr/>
        </p:nvSpPr>
        <p:spPr>
          <a:xfrm>
            <a:off x="729572" y="873412"/>
            <a:ext cx="1356405" cy="1994195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ctr">
              <a:buNone/>
            </a:pPr>
            <a:r>
              <a:rPr lang="en-US" sz="1600" dirty="0" smtClean="0">
                <a:solidFill>
                  <a:srgbClr val="000000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>Computational personality recognition in social media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729572" y="2867607"/>
            <a:ext cx="1356405" cy="1709743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ctr">
              <a:buNone/>
            </a:pPr>
            <a:r>
              <a:rPr lang="en-US" sz="1600" dirty="0" smtClean="0">
                <a:solidFill>
                  <a:srgbClr val="000000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>Personalized Dialogue Generation with Diversified Traits</a:t>
            </a:r>
            <a:endParaRPr lang="en-US" dirty="0"/>
          </a:p>
        </p:txBody>
      </p:sp>
      <p:sp>
        <p:nvSpPr>
          <p:cNvPr id="48" name="Object 47"/>
          <p:cNvSpPr/>
          <p:nvPr/>
        </p:nvSpPr>
        <p:spPr>
          <a:xfrm>
            <a:off x="2085977" y="0"/>
            <a:ext cx="1061089" cy="873412"/>
          </a:xfrm>
          <a:prstGeom prst="rect">
            <a:avLst/>
          </a:prstGeom>
          <a:solidFill>
            <a:srgbClr val="ff4f2d"/>
          </a:solidFill>
        </p:spPr>
        <p:txBody>
          <a:bodyPr wrap="square" rtlCol="0" anchor="ctr">
            <a:normAutofit fontScale="85000" lnSpcReduction="20000"/>
          </a:bodyPr>
          <a:lstStyle/>
          <a:p>
            <a:pPr algn="ctr">
              <a:buNone/>
            </a:pPr>
            <a:r>
              <a:rPr lang="en-US" sz="1600" dirty="0" smtClean="0">
                <a:solidFill>
                  <a:srgbClr val="ffffff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> Year of publication</a:t>
            </a:r>
            <a:endParaRPr lang="en-US" dirty="0"/>
          </a:p>
        </p:txBody>
      </p:sp>
      <p:sp>
        <p:nvSpPr>
          <p:cNvPr id="49" name="Object 48"/>
          <p:cNvSpPr/>
          <p:nvPr/>
        </p:nvSpPr>
        <p:spPr>
          <a:xfrm>
            <a:off x="2085977" y="873412"/>
            <a:ext cx="1061089" cy="1994195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ctr">
              <a:buNone/>
            </a:pPr>
            <a:r>
              <a:rPr lang="en-US" sz="1600" dirty="0" smtClean="0">
                <a:solidFill>
                  <a:srgbClr val="000000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>2016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2085977" y="2867607"/>
            <a:ext cx="1061089" cy="1709743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ctr">
              <a:buNone/>
            </a:pPr>
            <a:r>
              <a:rPr lang="en-US" sz="1600" dirty="0" smtClean="0">
                <a:solidFill>
                  <a:srgbClr val="000000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>2019</a:t>
            </a:r>
            <a:endParaRPr lang="en-US" dirty="0"/>
          </a:p>
        </p:txBody>
      </p:sp>
      <p:sp>
        <p:nvSpPr>
          <p:cNvPr id="51" name="Object 50"/>
          <p:cNvSpPr/>
          <p:nvPr/>
        </p:nvSpPr>
        <p:spPr>
          <a:xfrm>
            <a:off x="3147066" y="0"/>
            <a:ext cx="1104189" cy="873412"/>
          </a:xfrm>
          <a:prstGeom prst="rect">
            <a:avLst/>
          </a:prstGeom>
          <a:solidFill>
            <a:srgbClr val="ff4f2d"/>
          </a:solidFill>
        </p:spPr>
        <p:txBody>
          <a:bodyPr wrap="square" rtlCol="0" anchor="ctr">
            <a:normAutofit fontScale="85000" lnSpcReduction="20000"/>
          </a:bodyPr>
          <a:lstStyle/>
          <a:p>
            <a:pPr algn="ctr">
              <a:buNone/>
            </a:pPr>
            <a:r>
              <a:rPr lang="en-US" sz="1600" dirty="0" smtClean="0">
                <a:solidFill>
                  <a:srgbClr val="ffffff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> Author</a:t>
            </a:r>
            <a:endParaRPr lang="en-US" dirty="0"/>
          </a:p>
        </p:txBody>
      </p:sp>
      <p:sp>
        <p:nvSpPr>
          <p:cNvPr id="52" name="Object 51"/>
          <p:cNvSpPr/>
          <p:nvPr/>
        </p:nvSpPr>
        <p:spPr>
          <a:xfrm>
            <a:off x="3147066" y="873412"/>
            <a:ext cx="1104189" cy="1994195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ctr">
              <a:buNone/>
            </a:pPr>
            <a:r>
              <a:rPr lang="en-US" sz="1600" dirty="0" smtClean="0">
                <a:solidFill>
                  <a:srgbClr val="000000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>Golnoosh Farnad et. al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3147066" y="2867607"/>
            <a:ext cx="1104189" cy="1709743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ctr">
              <a:buNone/>
            </a:pPr>
            <a:r>
              <a:rPr lang="en-US" sz="1600" dirty="0" smtClean="0">
                <a:solidFill>
                  <a:srgbClr val="000000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>Yinhe Zheng et. al</a:t>
            </a:r>
            <a:endParaRPr lang="en-US" dirty="0"/>
          </a:p>
        </p:txBody>
      </p:sp>
      <p:sp>
        <p:nvSpPr>
          <p:cNvPr id="54" name="Object 53"/>
          <p:cNvSpPr/>
          <p:nvPr/>
        </p:nvSpPr>
        <p:spPr>
          <a:xfrm>
            <a:off x="4251255" y="0"/>
            <a:ext cx="1633860" cy="873412"/>
          </a:xfrm>
          <a:prstGeom prst="rect">
            <a:avLst/>
          </a:prstGeom>
          <a:solidFill>
            <a:srgbClr val="ff4f2d"/>
          </a:solidFill>
        </p:spPr>
        <p:txBody>
          <a:bodyPr wrap="square" rtlCol="0" anchor="ctr">
            <a:normAutofit fontScale="85000" lnSpcReduction="20000"/>
          </a:bodyPr>
          <a:lstStyle/>
          <a:p>
            <a:pPr algn="ctr">
              <a:buNone/>
            </a:pPr>
            <a:r>
              <a:rPr lang="en-US" sz="1600" dirty="0" smtClean="0">
                <a:solidFill>
                  <a:srgbClr val="ffffff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> Aim</a:t>
            </a:r>
            <a:endParaRPr lang="en-US" dirty="0"/>
          </a:p>
        </p:txBody>
      </p:sp>
      <p:sp>
        <p:nvSpPr>
          <p:cNvPr id="55" name="Object 54"/>
          <p:cNvSpPr/>
          <p:nvPr/>
        </p:nvSpPr>
        <p:spPr>
          <a:xfrm>
            <a:off x="4251255" y="873412"/>
            <a:ext cx="1633860" cy="1994195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ctr">
              <a:buNone/>
            </a:pPr>
            <a:r>
              <a:rPr lang="en-US" sz="1600" dirty="0" smtClean="0">
                <a:solidFill>
                  <a:srgbClr val="000000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>Classify Personality traits like extroversion,  openness, agreeableness, Conscientiousness, Emotional stability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4251255" y="2867607"/>
            <a:ext cx="1633860" cy="1709743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ctr">
              <a:buNone/>
            </a:pPr>
            <a:r>
              <a:rPr lang="en-US" sz="1600" dirty="0" smtClean="0">
                <a:solidFill>
                  <a:srgbClr val="000000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>To predict gender, age and location as a key-value pair using character traits present in dialogues</a:t>
            </a:r>
            <a:endParaRPr lang="en-US" dirty="0"/>
          </a:p>
        </p:txBody>
      </p:sp>
      <p:sp>
        <p:nvSpPr>
          <p:cNvPr id="57" name="Object 56"/>
          <p:cNvSpPr/>
          <p:nvPr/>
        </p:nvSpPr>
        <p:spPr>
          <a:xfrm>
            <a:off x="5885115" y="0"/>
            <a:ext cx="1633860" cy="873412"/>
          </a:xfrm>
          <a:prstGeom prst="rect">
            <a:avLst/>
          </a:prstGeom>
          <a:solidFill>
            <a:srgbClr val="ff4f2d"/>
          </a:solidFill>
        </p:spPr>
        <p:txBody>
          <a:bodyPr wrap="square" rtlCol="0" anchor="ctr">
            <a:normAutofit fontScale="85000" lnSpcReduction="20000"/>
          </a:bodyPr>
          <a:lstStyle/>
          <a:p>
            <a:pPr algn="ctr">
              <a:buNone/>
            </a:pPr>
            <a:r>
              <a:rPr lang="en-US" sz="1600" dirty="0" smtClean="0">
                <a:solidFill>
                  <a:srgbClr val="ffffff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> Dataset</a:t>
            </a:r>
            <a:endParaRPr lang="en-US" dirty="0"/>
          </a:p>
        </p:txBody>
      </p:sp>
      <p:sp>
        <p:nvSpPr>
          <p:cNvPr id="58" name="Object 57"/>
          <p:cNvSpPr/>
          <p:nvPr/>
        </p:nvSpPr>
        <p:spPr>
          <a:xfrm>
            <a:off x="5885115" y="873412"/>
            <a:ext cx="1633860" cy="1994195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ctr">
              <a:buNone/>
            </a:pPr>
            <a:r>
              <a:rPr lang="en-US" sz="1600" dirty="0" smtClean="0">
                <a:solidFill>
                  <a:srgbClr val="000000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>Uses data from the myPersonality project. Twitter, Facebook and Youtube.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5885115" y="2867607"/>
            <a:ext cx="1633860" cy="1709743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ctr">
              <a:buNone/>
            </a:pPr>
            <a:r>
              <a:rPr lang="en-US" sz="1600" dirty="0" smtClean="0">
                <a:solidFill>
                  <a:srgbClr val="000000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>Unique generated dataset called PersonalDialog</a:t>
            </a:r>
            <a:endParaRPr lang="en-US" dirty="0"/>
          </a:p>
        </p:txBody>
      </p:sp>
      <p:sp>
        <p:nvSpPr>
          <p:cNvPr id="60" name="Object 59"/>
          <p:cNvSpPr/>
          <p:nvPr/>
        </p:nvSpPr>
        <p:spPr>
          <a:xfrm>
            <a:off x="7518974" y="0"/>
            <a:ext cx="1633860" cy="873412"/>
          </a:xfrm>
          <a:prstGeom prst="rect">
            <a:avLst/>
          </a:prstGeom>
          <a:solidFill>
            <a:srgbClr val="ff4f2d"/>
          </a:solidFill>
        </p:spPr>
        <p:txBody>
          <a:bodyPr wrap="square" rtlCol="0" anchor="ctr">
            <a:normAutofit fontScale="85000" lnSpcReduction="20000"/>
          </a:bodyPr>
          <a:lstStyle/>
          <a:p>
            <a:pPr algn="ctr">
              <a:buNone/>
            </a:pPr>
            <a:r>
              <a:rPr lang="en-US" sz="1600" dirty="0" smtClean="0">
                <a:solidFill>
                  <a:srgbClr val="ffffff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> Method</a:t>
            </a:r>
            <a:endParaRPr lang="en-US" dirty="0"/>
          </a:p>
        </p:txBody>
      </p:sp>
      <p:sp>
        <p:nvSpPr>
          <p:cNvPr id="61" name="Object 60"/>
          <p:cNvSpPr/>
          <p:nvPr/>
        </p:nvSpPr>
        <p:spPr>
          <a:xfrm>
            <a:off x="7518974" y="873412"/>
            <a:ext cx="1633860" cy="1994195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ctr">
              <a:buNone/>
            </a:pPr>
            <a:r>
              <a:rPr lang="en-US" sz="1600" dirty="0" smtClean="0">
                <a:solidFill>
                  <a:srgbClr val="000000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>It uses regression methods on after various features have been extracted. LIWC, NRC, MRC and other psycho-lingual feature extraction techniques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7518974" y="2867607"/>
            <a:ext cx="1633860" cy="1709743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ctr">
              <a:buNone/>
            </a:pPr>
            <a:r>
              <a:rPr lang="en-US" sz="1600" dirty="0" smtClean="0">
                <a:solidFill>
                  <a:srgbClr val="000000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>Seq2Seq models along with fusion with personality attention</a:t>
            </a:r>
            <a:endParaRPr lang="en-US" dirty="0"/>
          </a:p>
        </p:txBody>
      </p:sp>
      <p:sp>
        <p:nvSpPr>
          <p:cNvPr id="63" name="Object 62"/>
          <p:cNvSpPr/>
          <p:nvPr/>
        </p:nvSpPr>
        <p:spPr>
          <a:xfrm>
            <a:off x="9152834" y="0"/>
            <a:ext cx="1633860" cy="873412"/>
          </a:xfrm>
          <a:prstGeom prst="rect">
            <a:avLst/>
          </a:prstGeom>
          <a:solidFill>
            <a:srgbClr val="ff4f2d"/>
          </a:solidFill>
        </p:spPr>
        <p:txBody>
          <a:bodyPr wrap="square" rtlCol="0" anchor="ctr">
            <a:normAutofit fontScale="85000" lnSpcReduction="20000"/>
          </a:bodyPr>
          <a:lstStyle/>
          <a:p>
            <a:pPr algn="ctr">
              <a:buNone/>
            </a:pPr>
            <a:r>
              <a:rPr lang="en-US" sz="1600" dirty="0" smtClean="0">
                <a:solidFill>
                  <a:srgbClr val="ffffff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> Challenges/ Gaps</a:t>
            </a:r>
            <a:endParaRPr lang="en-US" dirty="0"/>
          </a:p>
        </p:txBody>
      </p:sp>
      <p:sp>
        <p:nvSpPr>
          <p:cNvPr id="64" name="Object 63"/>
          <p:cNvSpPr/>
          <p:nvPr/>
        </p:nvSpPr>
        <p:spPr>
          <a:xfrm>
            <a:off x="9152834" y="873412"/>
            <a:ext cx="1633860" cy="1994195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ctr">
              <a:buNone/>
            </a:pPr>
            <a:r>
              <a:rPr lang="en-US" sz="1600" dirty="0" smtClean="0">
                <a:solidFill>
                  <a:srgbClr val="000000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>Very few personality traits are predicted. Simple regression model.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9152834" y="2867607"/>
            <a:ext cx="1633860" cy="1709743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ctr">
              <a:buNone/>
            </a:pPr>
            <a:r>
              <a:rPr lang="en-US" sz="1600" dirty="0" smtClean="0">
                <a:solidFill>
                  <a:srgbClr val="000000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>Predicts only Age, Gender, Location</a:t>
            </a:r>
            <a:endParaRPr lang="en-US" dirty="0"/>
          </a:p>
        </p:txBody>
      </p:sp>
      <p:sp>
        <p:nvSpPr>
          <p:cNvPr id="66" name="Object 65"/>
          <p:cNvSpPr/>
          <p:nvPr/>
        </p:nvSpPr>
        <p:spPr>
          <a:xfrm>
            <a:off x="10786694" y="0"/>
            <a:ext cx="1402258" cy="873412"/>
          </a:xfrm>
          <a:prstGeom prst="rect">
            <a:avLst/>
          </a:prstGeom>
          <a:solidFill>
            <a:srgbClr val="ff4f2d"/>
          </a:solidFill>
        </p:spPr>
        <p:txBody>
          <a:bodyPr wrap="square" rtlCol="0" anchor="ctr">
            <a:normAutofit fontScale="85000" lnSpcReduction="20000"/>
          </a:bodyPr>
          <a:lstStyle/>
          <a:p>
            <a:pPr algn="ctr">
              <a:buNone/>
            </a:pPr>
            <a:r>
              <a:rPr lang="en-US" sz="1600" dirty="0" smtClean="0">
                <a:solidFill>
                  <a:srgbClr val="ffffff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> Accuracy and comments</a:t>
            </a:r>
            <a:endParaRPr lang="en-US" dirty="0"/>
          </a:p>
        </p:txBody>
      </p:sp>
      <p:sp>
        <p:nvSpPr>
          <p:cNvPr id="67" name="Object 66"/>
          <p:cNvSpPr/>
          <p:nvPr/>
        </p:nvSpPr>
        <p:spPr>
          <a:xfrm>
            <a:off x="10786694" y="873412"/>
            <a:ext cx="1402258" cy="1994195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ctr">
              <a:buNone/>
            </a:pPr>
            <a:r>
              <a:rPr lang="en-US" sz="1600" dirty="0" smtClean="0">
                <a:solidFill>
                  <a:srgbClr val="000000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>RMSE 0.807 ishh</a:t>
            </a:r>
          </a:p>
          <a:p>
            <a:pPr algn="ctr">
              <a:buNone/>
            </a:pPr>
            <a:r>
              <a:rPr lang="en-US" sz="1600" dirty="0" smtClean="0">
                <a:solidFill>
                  <a:srgbClr val="000000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/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10786694" y="2867607"/>
            <a:ext cx="1402258" cy="1709743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ctr">
              <a:buNone/>
            </a:pPr>
            <a:r>
              <a:rPr lang="en-US" sz="1600" dirty="0" smtClean="0">
                <a:solidFill>
                  <a:srgbClr val="000000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>96%</a:t>
            </a:r>
            <a:endParaRPr lang="en-US" dirty="0"/>
          </a:p>
        </p:txBody>
      </p:sp>
      <p:sp>
        <p:nvSpPr>
          <p:cNvPr id="69" name="Object 68"/>
          <p:cNvSpPr/>
          <p:nvPr/>
        </p:nvSpPr>
        <p:spPr>
          <a:xfrm>
            <a:off x="0" y="4577350"/>
            <a:ext cx="729572" cy="2278936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l">
              <a:buNone/>
            </a:pPr>
            <a:r>
              <a:rPr lang="en-US" sz="1600" dirty="0" smtClean="0">
                <a:solidFill>
                  <a:srgbClr val="000000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>[3]</a:t>
            </a:r>
          </a:p>
          <a:p>
            <a:pPr algn="l">
              <a:buNone/>
            </a:pPr>
            <a:r>
              <a:rPr lang="en-US" sz="1600" dirty="0" smtClean="0">
                <a:solidFill>
                  <a:srgbClr val="000000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/>
            </a:r>
            <a:endParaRPr lang="en-US" dirty="0"/>
          </a:p>
        </p:txBody>
      </p:sp>
      <p:sp>
        <p:nvSpPr>
          <p:cNvPr id="70" name="Object 69"/>
          <p:cNvSpPr/>
          <p:nvPr/>
        </p:nvSpPr>
        <p:spPr>
          <a:xfrm>
            <a:off x="729572" y="4577350"/>
            <a:ext cx="1356405" cy="2278936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ctr">
              <a:buNone/>
            </a:pPr>
            <a:r>
              <a:rPr lang="en-US" sz="1600" dirty="0" smtClean="0">
                <a:solidFill>
                  <a:srgbClr val="000000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>Text based personality prediction from multiple social media data sources using pre-trained language model and model averaging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2085977" y="4577350"/>
            <a:ext cx="1061089" cy="2278936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ctr">
              <a:buNone/>
            </a:pPr>
            <a:r>
              <a:rPr lang="en-US" sz="1600" dirty="0" smtClean="0">
                <a:solidFill>
                  <a:srgbClr val="000000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>2021</a:t>
            </a:r>
            <a:endParaRPr lang="en-US" dirty="0"/>
          </a:p>
        </p:txBody>
      </p:sp>
      <p:sp>
        <p:nvSpPr>
          <p:cNvPr id="72" name="Object 71"/>
          <p:cNvSpPr/>
          <p:nvPr/>
        </p:nvSpPr>
        <p:spPr>
          <a:xfrm>
            <a:off x="3147066" y="4577350"/>
            <a:ext cx="1104189" cy="2278936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ctr">
              <a:buNone/>
            </a:pPr>
            <a:r>
              <a:rPr lang="en-US" sz="1600" dirty="0" smtClean="0">
                <a:solidFill>
                  <a:srgbClr val="000000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>Hans Christian et al.</a:t>
            </a:r>
            <a:endParaRPr lang="en-US" dirty="0"/>
          </a:p>
        </p:txBody>
      </p:sp>
      <p:sp>
        <p:nvSpPr>
          <p:cNvPr id="73" name="Object 72"/>
          <p:cNvSpPr/>
          <p:nvPr/>
        </p:nvSpPr>
        <p:spPr>
          <a:xfrm>
            <a:off x="4251255" y="4577350"/>
            <a:ext cx="1633860" cy="2278936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ctr">
              <a:buNone/>
            </a:pPr>
            <a:r>
              <a:rPr lang="en-US" sz="1600" dirty="0" smtClean="0">
                <a:solidFill>
                  <a:srgbClr val="000000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>Detailed Big Five personality detection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885115" y="4577350"/>
            <a:ext cx="1633860" cy="2278936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ctr">
              <a:buNone/>
            </a:pPr>
            <a:r>
              <a:rPr lang="en-US" sz="1600" dirty="0" smtClean="0">
                <a:solidFill>
                  <a:srgbClr val="000000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>Twitter and Facebook data</a:t>
            </a:r>
            <a:endParaRPr lang="en-US" dirty="0"/>
          </a:p>
        </p:txBody>
      </p:sp>
      <p:sp>
        <p:nvSpPr>
          <p:cNvPr id="75" name="Object 74"/>
          <p:cNvSpPr/>
          <p:nvPr/>
        </p:nvSpPr>
        <p:spPr>
          <a:xfrm>
            <a:off x="7518974" y="4577350"/>
            <a:ext cx="1633860" cy="2278936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ctr">
              <a:buNone/>
            </a:pPr>
            <a:r>
              <a:rPr lang="en-US" sz="1600" dirty="0" smtClean="0">
                <a:solidFill>
                  <a:srgbClr val="000000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>Essemble on RoBERTa+BERT+XLNet</a:t>
            </a:r>
            <a:endParaRPr lang="en-US" dirty="0"/>
          </a:p>
        </p:txBody>
      </p:sp>
      <p:sp>
        <p:nvSpPr>
          <p:cNvPr id="76" name="Object 75"/>
          <p:cNvSpPr/>
          <p:nvPr/>
        </p:nvSpPr>
        <p:spPr>
          <a:xfrm>
            <a:off x="9152834" y="4577350"/>
            <a:ext cx="1633860" cy="2278936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ctr">
              <a:buNone/>
            </a:pPr>
            <a:r>
              <a:rPr lang="en-US" sz="1600" dirty="0" smtClean="0">
                <a:solidFill>
                  <a:srgbClr val="000000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>-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10786694" y="4577350"/>
            <a:ext cx="1402258" cy="2278936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ctr">
              <a:buNone/>
            </a:pPr>
            <a:r>
              <a:rPr lang="en-US" sz="1600" dirty="0" smtClean="0">
                <a:solidFill>
                  <a:srgbClr val="000000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>86%</a:t>
            </a:r>
            <a:endParaRPr lang="en-US" dirty="0"/>
          </a:p>
        </p:txBody>
      </p:sp>
    </p:spTree>
    <p:custDataLst/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130c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799902" y="790378"/>
            <a:ext cx="11646163" cy="6227793"/>
          </a:xfrm>
          <a:prstGeom prst="rect">
            <a:avLst/>
          </a:prstGeom>
        </p:spPr>
      </p:pic>
      <p:pic>
        <p:nvPicPr>
          <p:cNvPr id="3" name="Object 2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9902" y="790378"/>
            <a:ext cx="11646163" cy="6227793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799900" y="790377"/>
            <a:ext cx="696620" cy="792993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ctr">
              <a:buNone/>
            </a:pPr>
            <a:r>
              <a:rPr lang="en-US" sz="1600" dirty="0" smtClean="0">
                <a:solidFill>
                  <a:srgbClr val="000000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> Sl no.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799900" y="1583370"/>
            <a:ext cx="696620" cy="1447211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l">
              <a:buNone/>
            </a:pPr>
            <a:r>
              <a:rPr lang="en-US" sz="1600" dirty="0" smtClean="0">
                <a:solidFill>
                  <a:srgbClr val="000000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>[1]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799900" y="3030581"/>
            <a:ext cx="696620" cy="1883357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l">
              <a:buNone/>
            </a:pPr>
            <a:r>
              <a:rPr lang="en-US" sz="1600" dirty="0" smtClean="0">
                <a:solidFill>
                  <a:srgbClr val="000000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>[2]</a:t>
            </a:r>
            <a:endParaRPr lang="en-US" dirty="0"/>
          </a:p>
        </p:txBody>
      </p:sp>
      <p:sp>
        <p:nvSpPr>
          <p:cNvPr id="7" name="Object 6"/>
          <p:cNvSpPr/>
          <p:nvPr/>
        </p:nvSpPr>
        <p:spPr>
          <a:xfrm>
            <a:off x="1496520" y="790377"/>
            <a:ext cx="1295143" cy="792993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ctr">
              <a:buNone/>
            </a:pPr>
            <a:r>
              <a:rPr lang="en-US" sz="1600" dirty="0" smtClean="0">
                <a:solidFill>
                  <a:srgbClr val="000000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> Title of the paper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1496520" y="1583370"/>
            <a:ext cx="1295143" cy="1447211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ctr">
              <a:buNone/>
            </a:pPr>
            <a:r>
              <a:rPr lang="en-US" sz="1600" dirty="0" smtClean="0">
                <a:solidFill>
                  <a:srgbClr val="000000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>TutorialVQA: Question Answering Dataset for Tutorial Videos </a:t>
            </a:r>
            <a:endParaRPr lang="en-US" dirty="0"/>
          </a:p>
        </p:txBody>
      </p:sp>
      <p:sp>
        <p:nvSpPr>
          <p:cNvPr id="9" name="Object 8"/>
          <p:cNvSpPr/>
          <p:nvPr/>
        </p:nvSpPr>
        <p:spPr>
          <a:xfrm>
            <a:off x="1496520" y="3030581"/>
            <a:ext cx="1295143" cy="1883357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ctr">
              <a:buNone/>
            </a:pPr>
            <a:r>
              <a:rPr lang="en-US" sz="1600" dirty="0" smtClean="0">
                <a:solidFill>
                  <a:srgbClr val="000000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>A comparative study of language transformers for video question answering</a:t>
            </a:r>
            <a:endParaRPr lang="en-US" dirty="0"/>
          </a:p>
        </p:txBody>
      </p:sp>
      <p:sp>
        <p:nvSpPr>
          <p:cNvPr id="10" name="Object 9"/>
          <p:cNvSpPr/>
          <p:nvPr/>
        </p:nvSpPr>
        <p:spPr>
          <a:xfrm>
            <a:off x="2791664" y="790377"/>
            <a:ext cx="1013165" cy="792993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ctr">
              <a:buNone/>
            </a:pPr>
            <a:r>
              <a:rPr lang="en-US" sz="1600" dirty="0" smtClean="0">
                <a:solidFill>
                  <a:srgbClr val="000000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> Year of publication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2791664" y="1583370"/>
            <a:ext cx="1013165" cy="1447211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ctr">
              <a:buNone/>
            </a:pPr>
            <a:r>
              <a:rPr lang="en-US" sz="1600" dirty="0" smtClean="0">
                <a:solidFill>
                  <a:srgbClr val="000000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>2020</a:t>
            </a:r>
            <a:endParaRPr lang="en-US" dirty="0"/>
          </a:p>
        </p:txBody>
      </p:sp>
      <p:sp>
        <p:nvSpPr>
          <p:cNvPr id="12" name="Object 11"/>
          <p:cNvSpPr/>
          <p:nvPr/>
        </p:nvSpPr>
        <p:spPr>
          <a:xfrm>
            <a:off x="2791664" y="3030581"/>
            <a:ext cx="1013165" cy="1883357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ctr">
              <a:buNone/>
            </a:pPr>
            <a:r>
              <a:rPr lang="en-US" sz="1600" dirty="0" smtClean="0">
                <a:solidFill>
                  <a:srgbClr val="000000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>2021</a:t>
            </a:r>
            <a:endParaRPr lang="en-US" dirty="0"/>
          </a:p>
        </p:txBody>
      </p:sp>
      <p:sp>
        <p:nvSpPr>
          <p:cNvPr id="13" name="Object 12"/>
          <p:cNvSpPr/>
          <p:nvPr/>
        </p:nvSpPr>
        <p:spPr>
          <a:xfrm>
            <a:off x="3804828" y="790377"/>
            <a:ext cx="1054318" cy="792993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ctr">
              <a:buNone/>
            </a:pPr>
            <a:r>
              <a:rPr lang="en-US" sz="1600" dirty="0" smtClean="0">
                <a:solidFill>
                  <a:srgbClr val="000000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> Author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804828" y="1583370"/>
            <a:ext cx="1054318" cy="1447211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ctr">
              <a:buNone/>
            </a:pPr>
            <a:r>
              <a:rPr lang="en-US" sz="1600" dirty="0" smtClean="0">
                <a:solidFill>
                  <a:srgbClr val="000000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>Anthony Colas et. al</a:t>
            </a:r>
            <a:endParaRPr lang="en-US" dirty="0"/>
          </a:p>
        </p:txBody>
      </p:sp>
      <p:sp>
        <p:nvSpPr>
          <p:cNvPr id="15" name="Object 14"/>
          <p:cNvSpPr/>
          <p:nvPr/>
        </p:nvSpPr>
        <p:spPr>
          <a:xfrm>
            <a:off x="3804828" y="3030581"/>
            <a:ext cx="1054318" cy="1883357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ctr">
              <a:buNone/>
            </a:pPr>
            <a:r>
              <a:rPr lang="en-US" sz="1600" dirty="0" smtClean="0">
                <a:solidFill>
                  <a:srgbClr val="000000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>Zekun Yang et. al</a:t>
            </a:r>
            <a:endParaRPr lang="en-US" dirty="0"/>
          </a:p>
        </p:txBody>
      </p:sp>
      <p:sp>
        <p:nvSpPr>
          <p:cNvPr id="16" name="Object 15"/>
          <p:cNvSpPr/>
          <p:nvPr/>
        </p:nvSpPr>
        <p:spPr>
          <a:xfrm>
            <a:off x="4859147" y="790377"/>
            <a:ext cx="1560066" cy="792993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ctr">
              <a:buNone/>
            </a:pPr>
            <a:r>
              <a:rPr lang="en-US" sz="1600" dirty="0" smtClean="0">
                <a:solidFill>
                  <a:srgbClr val="000000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> Aim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59147" y="1583370"/>
            <a:ext cx="1560066" cy="1447211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ctr">
              <a:buNone/>
            </a:pPr>
            <a:r>
              <a:rPr lang="en-US" sz="1600" dirty="0" smtClean="0">
                <a:solidFill>
                  <a:srgbClr val="000000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>Non-factoid VQA on tutorial videos</a:t>
            </a:r>
            <a:endParaRPr lang="en-US" dirty="0"/>
          </a:p>
        </p:txBody>
      </p:sp>
      <p:sp>
        <p:nvSpPr>
          <p:cNvPr id="18" name="Object 17"/>
          <p:cNvSpPr/>
          <p:nvPr/>
        </p:nvSpPr>
        <p:spPr>
          <a:xfrm>
            <a:off x="4859147" y="3030581"/>
            <a:ext cx="1560066" cy="1883357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ctr">
              <a:buNone/>
            </a:pPr>
            <a:r>
              <a:rPr lang="en-US" sz="1600" dirty="0" smtClean="0">
                <a:solidFill>
                  <a:srgbClr val="000000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>Usage of transformers + novel architecture on various existing datasets</a:t>
            </a:r>
            <a:endParaRPr lang="en-US" dirty="0"/>
          </a:p>
        </p:txBody>
      </p:sp>
      <p:sp>
        <p:nvSpPr>
          <p:cNvPr id="19" name="Object 18"/>
          <p:cNvSpPr/>
          <p:nvPr/>
        </p:nvSpPr>
        <p:spPr>
          <a:xfrm>
            <a:off x="6419213" y="790377"/>
            <a:ext cx="1560066" cy="792993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ctr">
              <a:buNone/>
            </a:pPr>
            <a:r>
              <a:rPr lang="en-US" sz="1600" dirty="0" smtClean="0">
                <a:solidFill>
                  <a:srgbClr val="000000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> Dataset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6419213" y="1583370"/>
            <a:ext cx="1560066" cy="1447211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ctr">
              <a:buNone/>
            </a:pPr>
            <a:r>
              <a:rPr lang="en-US" sz="1600" dirty="0" smtClean="0">
                <a:solidFill>
                  <a:srgbClr val="000000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>Unique tutorial based dataset, created using Amazon mechanical Turk</a:t>
            </a:r>
            <a:endParaRPr lang="en-US" dirty="0"/>
          </a:p>
        </p:txBody>
      </p:sp>
      <p:sp>
        <p:nvSpPr>
          <p:cNvPr id="21" name="Object 20"/>
          <p:cNvSpPr/>
          <p:nvPr/>
        </p:nvSpPr>
        <p:spPr>
          <a:xfrm>
            <a:off x="6419213" y="3030581"/>
            <a:ext cx="1560066" cy="1883357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ctr">
              <a:buNone/>
            </a:pPr>
            <a:r>
              <a:rPr lang="en-US" sz="1600" dirty="0" smtClean="0">
                <a:solidFill>
                  <a:srgbClr val="000000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>Multiple existing datasets of TV shows and movies</a:t>
            </a:r>
            <a:endParaRPr lang="en-US" dirty="0"/>
          </a:p>
        </p:txBody>
      </p:sp>
      <p:sp>
        <p:nvSpPr>
          <p:cNvPr id="22" name="Object 21"/>
          <p:cNvSpPr/>
          <p:nvPr/>
        </p:nvSpPr>
        <p:spPr>
          <a:xfrm>
            <a:off x="7979279" y="790377"/>
            <a:ext cx="1560066" cy="792993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ctr">
              <a:buNone/>
            </a:pPr>
            <a:r>
              <a:rPr lang="en-US" sz="1600" dirty="0" smtClean="0">
                <a:solidFill>
                  <a:srgbClr val="000000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> Method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7979279" y="1583370"/>
            <a:ext cx="1560066" cy="1447211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ctr">
              <a:buNone/>
            </a:pPr>
            <a:r>
              <a:rPr lang="en-US" sz="1600" dirty="0" smtClean="0">
                <a:solidFill>
                  <a:srgbClr val="000000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>Encoding and decoding -&gt; BiLSTMs + TF-IDF</a:t>
            </a:r>
            <a:endParaRPr lang="en-US" dirty="0"/>
          </a:p>
        </p:txBody>
      </p:sp>
      <p:sp>
        <p:nvSpPr>
          <p:cNvPr id="24" name="Object 23"/>
          <p:cNvSpPr/>
          <p:nvPr/>
        </p:nvSpPr>
        <p:spPr>
          <a:xfrm>
            <a:off x="7979279" y="3030581"/>
            <a:ext cx="1560066" cy="1883357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ctr">
              <a:buNone/>
            </a:pPr>
            <a:r>
              <a:rPr lang="en-US" sz="1600" dirty="0" smtClean="0">
                <a:solidFill>
                  <a:srgbClr val="000000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>BERT + XLNet + RoBERTa + ALBERT</a:t>
            </a:r>
            <a:endParaRPr lang="en-US" dirty="0"/>
          </a:p>
        </p:txBody>
      </p:sp>
      <p:sp>
        <p:nvSpPr>
          <p:cNvPr id="25" name="Object 24"/>
          <p:cNvSpPr/>
          <p:nvPr/>
        </p:nvSpPr>
        <p:spPr>
          <a:xfrm>
            <a:off x="9539346" y="790377"/>
            <a:ext cx="1560066" cy="792993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ctr">
              <a:buNone/>
            </a:pPr>
            <a:r>
              <a:rPr lang="en-US" sz="1600" dirty="0" smtClean="0">
                <a:solidFill>
                  <a:srgbClr val="000000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> Challenges/ Gaps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9539346" y="1583370"/>
            <a:ext cx="1560066" cy="1447211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ctr">
              <a:buNone/>
            </a:pPr>
            <a:r>
              <a:rPr lang="en-US" sz="1600" dirty="0" smtClean="0">
                <a:solidFill>
                  <a:srgbClr val="000000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>Overlapping errors + model fails to identify precise boundaries</a:t>
            </a:r>
            <a:endParaRPr lang="en-US" dirty="0"/>
          </a:p>
        </p:txBody>
      </p:sp>
      <p:sp>
        <p:nvSpPr>
          <p:cNvPr id="27" name="Object 26"/>
          <p:cNvSpPr/>
          <p:nvPr/>
        </p:nvSpPr>
        <p:spPr>
          <a:xfrm>
            <a:off x="9539346" y="3030581"/>
            <a:ext cx="1560066" cy="1883357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ctr">
              <a:buNone/>
            </a:pPr>
            <a:r>
              <a:rPr lang="en-US" sz="1600" dirty="0" smtClean="0">
                <a:solidFill>
                  <a:srgbClr val="000000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>Focuses mainly on tv shows and movies</a:t>
            </a:r>
            <a:endParaRPr lang="en-US" dirty="0"/>
          </a:p>
        </p:txBody>
      </p:sp>
      <p:sp>
        <p:nvSpPr>
          <p:cNvPr id="28" name="Object 27"/>
          <p:cNvSpPr/>
          <p:nvPr/>
        </p:nvSpPr>
        <p:spPr>
          <a:xfrm>
            <a:off x="11099412" y="790377"/>
            <a:ext cx="1338925" cy="792993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ctr">
              <a:buNone/>
            </a:pPr>
            <a:r>
              <a:rPr lang="en-US" sz="1600" dirty="0" smtClean="0">
                <a:solidFill>
                  <a:srgbClr val="000000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> Accuracy and comments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11099412" y="1583370"/>
            <a:ext cx="1338925" cy="1447211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ctr">
              <a:buNone/>
            </a:pPr>
            <a:r>
              <a:rPr lang="en-US" sz="1600" dirty="0" smtClean="0">
                <a:solidFill>
                  <a:srgbClr val="000000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>63.85% </a:t>
            </a:r>
            <a:endParaRPr lang="en-US" dirty="0"/>
          </a:p>
        </p:txBody>
      </p:sp>
      <p:sp>
        <p:nvSpPr>
          <p:cNvPr id="30" name="Object 29"/>
          <p:cNvSpPr/>
          <p:nvPr/>
        </p:nvSpPr>
        <p:spPr>
          <a:xfrm>
            <a:off x="11099412" y="3030581"/>
            <a:ext cx="1338925" cy="1883357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ctr">
              <a:buNone/>
            </a:pPr>
            <a:r>
              <a:rPr lang="en-US" sz="1600" dirty="0" smtClean="0">
                <a:solidFill>
                  <a:srgbClr val="000000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>72 % </a:t>
            </a:r>
            <a:endParaRPr lang="en-US" dirty="0"/>
          </a:p>
        </p:txBody>
      </p:sp>
      <p:sp>
        <p:nvSpPr>
          <p:cNvPr id="31" name="Object 30"/>
          <p:cNvSpPr/>
          <p:nvPr/>
        </p:nvSpPr>
        <p:spPr>
          <a:xfrm>
            <a:off x="799900" y="4913939"/>
            <a:ext cx="696620" cy="2101430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l">
              <a:buNone/>
            </a:pPr>
            <a:r>
              <a:rPr lang="en-US" sz="1600" dirty="0" smtClean="0">
                <a:solidFill>
                  <a:srgbClr val="000000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>[3]</a:t>
            </a:r>
          </a:p>
          <a:p>
            <a:pPr algn="l">
              <a:buNone/>
            </a:pPr>
            <a:r>
              <a:rPr lang="en-US" sz="1600" dirty="0" smtClean="0">
                <a:solidFill>
                  <a:srgbClr val="000000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/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496520" y="4913939"/>
            <a:ext cx="1295143" cy="2101430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ctr">
              <a:buNone/>
            </a:pPr>
            <a:r>
              <a:rPr lang="en-US" sz="1600" dirty="0" smtClean="0">
                <a:solidFill>
                  <a:srgbClr val="000000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>KnowIT VQA: Answering Knowledge-Based Questions about Videos</a:t>
            </a:r>
          </a:p>
          <a:p>
            <a:pPr algn="ctr">
              <a:buNone/>
            </a:pPr>
            <a:r>
              <a:rPr lang="en-US" sz="1600" dirty="0" smtClean="0">
                <a:solidFill>
                  <a:srgbClr val="000000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/>
            </a:r>
            <a:endParaRPr lang="en-US" dirty="0"/>
          </a:p>
        </p:txBody>
      </p:sp>
      <p:sp>
        <p:nvSpPr>
          <p:cNvPr id="33" name="Object 32"/>
          <p:cNvSpPr/>
          <p:nvPr/>
        </p:nvSpPr>
        <p:spPr>
          <a:xfrm>
            <a:off x="2791664" y="4913939"/>
            <a:ext cx="1013165" cy="2101430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ctr">
              <a:buNone/>
            </a:pPr>
            <a:r>
              <a:rPr lang="en-US" sz="1600" dirty="0" smtClean="0">
                <a:solidFill>
                  <a:srgbClr val="000000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>2019</a:t>
            </a:r>
          </a:p>
          <a:p>
            <a:pPr algn="ctr">
              <a:buNone/>
            </a:pPr>
            <a:r>
              <a:rPr lang="en-US" sz="1600" dirty="0" smtClean="0">
                <a:solidFill>
                  <a:srgbClr val="000000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/>
            </a:r>
            <a:endParaRPr lang="en-US" dirty="0"/>
          </a:p>
        </p:txBody>
      </p:sp>
      <p:sp>
        <p:nvSpPr>
          <p:cNvPr id="34" name="Object 33"/>
          <p:cNvSpPr/>
          <p:nvPr/>
        </p:nvSpPr>
        <p:spPr>
          <a:xfrm>
            <a:off x="3804828" y="4913939"/>
            <a:ext cx="1054318" cy="2101430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ctr">
              <a:buNone/>
            </a:pPr>
            <a:r>
              <a:rPr lang="en-US" sz="1600" dirty="0" smtClean="0">
                <a:solidFill>
                  <a:srgbClr val="000000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>Noa Garcia et al.</a:t>
            </a:r>
          </a:p>
          <a:p>
            <a:pPr algn="ctr">
              <a:buNone/>
            </a:pPr>
            <a:r>
              <a:rPr lang="en-US" sz="1600" dirty="0" smtClean="0">
                <a:solidFill>
                  <a:srgbClr val="000000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/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4859147" y="4913939"/>
            <a:ext cx="1560066" cy="2101430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ctr">
              <a:buNone/>
            </a:pPr>
            <a:r>
              <a:rPr lang="en-US" sz="1600" dirty="0" smtClean="0">
                <a:solidFill>
                  <a:srgbClr val="000000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>Knowledge based VQA compared with visual, temporal and textual questions</a:t>
            </a:r>
            <a:endParaRPr lang="en-US" dirty="0"/>
          </a:p>
        </p:txBody>
      </p:sp>
      <p:sp>
        <p:nvSpPr>
          <p:cNvPr id="36" name="Object 35"/>
          <p:cNvSpPr/>
          <p:nvPr/>
        </p:nvSpPr>
        <p:spPr>
          <a:xfrm>
            <a:off x="6419213" y="4913939"/>
            <a:ext cx="1560066" cy="2101430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ctr">
              <a:buNone/>
            </a:pPr>
            <a:r>
              <a:rPr lang="en-US" sz="1600" dirty="0" smtClean="0">
                <a:solidFill>
                  <a:srgbClr val="000000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>Big Bang Theory dataset, created using Amazon mechanical Turk</a:t>
            </a:r>
          </a:p>
          <a:p>
            <a:pPr algn="ctr">
              <a:buNone/>
            </a:pPr>
            <a:r>
              <a:rPr lang="en-US" sz="1600" dirty="0" smtClean="0">
                <a:solidFill>
                  <a:srgbClr val="000000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/>
            </a:r>
            <a:endParaRPr lang="en-US" dirty="0"/>
          </a:p>
        </p:txBody>
      </p:sp>
      <p:sp>
        <p:nvSpPr>
          <p:cNvPr id="37" name="Object 36"/>
          <p:cNvSpPr/>
          <p:nvPr/>
        </p:nvSpPr>
        <p:spPr>
          <a:xfrm>
            <a:off x="7979279" y="4913939"/>
            <a:ext cx="1560066" cy="2101430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ctr">
              <a:buNone/>
            </a:pPr>
            <a:r>
              <a:rPr lang="en-US" sz="1600" dirty="0" smtClean="0">
                <a:solidFill>
                  <a:srgbClr val="000000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>ROCK- heavy knowledge base + knowledge base cleaning BERT + image features, concepts features + facial features and caption features</a:t>
            </a:r>
          </a:p>
          <a:p>
            <a:pPr algn="ctr">
              <a:buNone/>
            </a:pPr>
            <a:r>
              <a:rPr lang="en-US" sz="1600" dirty="0" smtClean="0">
                <a:solidFill>
                  <a:srgbClr val="000000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/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9539346" y="4913939"/>
            <a:ext cx="1560066" cy="2101430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ctr">
              <a:buNone/>
            </a:pPr>
            <a:r>
              <a:rPr lang="en-US" sz="1600" dirty="0" smtClean="0">
                <a:solidFill>
                  <a:srgbClr val="000000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>Knowledge base might not be sufficient</a:t>
            </a:r>
          </a:p>
          <a:p>
            <a:pPr algn="ctr">
              <a:buNone/>
            </a:pPr>
            <a:r>
              <a:rPr lang="en-US" sz="1600" dirty="0" smtClean="0">
                <a:solidFill>
                  <a:srgbClr val="000000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/>
            </a:r>
            <a:endParaRPr lang="en-US" dirty="0"/>
          </a:p>
        </p:txBody>
      </p:sp>
      <p:sp>
        <p:nvSpPr>
          <p:cNvPr id="39" name="Object 38"/>
          <p:cNvSpPr/>
          <p:nvPr/>
        </p:nvSpPr>
        <p:spPr>
          <a:xfrm>
            <a:off x="11099412" y="4913939"/>
            <a:ext cx="1338925" cy="2101430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ctr">
              <a:buNone/>
            </a:pPr>
            <a:r>
              <a:rPr lang="en-US" sz="1600" dirty="0" smtClean="0">
                <a:solidFill>
                  <a:srgbClr val="000000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>60-70% based on situations</a:t>
            </a:r>
          </a:p>
          <a:p>
            <a:pPr algn="ctr">
              <a:buNone/>
            </a:pPr>
            <a:r>
              <a:rPr lang="en-US" sz="1600" dirty="0" smtClean="0">
                <a:solidFill>
                  <a:srgbClr val="000000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/>
            </a:r>
            <a:endParaRPr lang="en-US" dirty="0"/>
          </a:p>
        </p:txBody>
      </p:sp>
      <p:pic>
        <p:nvPicPr>
          <p:cNvPr id="40" name="Object 39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0"/>
            <a:ext cx="12188952" cy="6865808"/>
          </a:xfrm>
          <a:prstGeom prst="rect">
            <a:avLst/>
          </a:prstGeom>
        </p:spPr>
      </p:pic>
      <p:pic>
        <p:nvPicPr>
          <p:cNvPr id="41" name="Object 40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0" y="0"/>
            <a:ext cx="12188952" cy="6865808"/>
          </a:xfrm>
          <a:prstGeom prst="rect">
            <a:avLst/>
          </a:prstGeom>
        </p:spPr>
      </p:pic>
      <p:sp>
        <p:nvSpPr>
          <p:cNvPr id="42" name="Object 41"/>
          <p:cNvSpPr/>
          <p:nvPr/>
        </p:nvSpPr>
        <p:spPr>
          <a:xfrm>
            <a:off x="0" y="0"/>
            <a:ext cx="729572" cy="873412"/>
          </a:xfrm>
          <a:prstGeom prst="rect">
            <a:avLst/>
          </a:prstGeom>
          <a:solidFill>
            <a:srgbClr val="e04c2b"/>
          </a:solidFill>
        </p:spPr>
        <p:txBody>
          <a:bodyPr wrap="square" rtlCol="0" anchor="ctr">
            <a:normAutofit fontScale="85000" lnSpcReduction="20000"/>
          </a:bodyPr>
          <a:lstStyle/>
          <a:p>
            <a:pPr algn="ctr">
              <a:buNone/>
            </a:pPr>
            <a:r>
              <a:rPr lang="en-US" sz="1600" dirty="0" smtClean="0">
                <a:solidFill>
                  <a:srgbClr val="ffffff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> Sl no.</a:t>
            </a:r>
            <a:endParaRPr lang="en-US" dirty="0"/>
          </a:p>
        </p:txBody>
      </p:sp>
      <p:sp>
        <p:nvSpPr>
          <p:cNvPr id="43" name="Object 42"/>
          <p:cNvSpPr/>
          <p:nvPr/>
        </p:nvSpPr>
        <p:spPr>
          <a:xfrm>
            <a:off x="0" y="873412"/>
            <a:ext cx="729572" cy="1593977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l">
              <a:buNone/>
            </a:pPr>
            <a:r>
              <a:rPr lang="en-US" sz="1600" dirty="0" smtClean="0">
                <a:solidFill>
                  <a:srgbClr val="000000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>[4]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0" y="2467389"/>
            <a:ext cx="729572" cy="2074354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l">
              <a:buNone/>
            </a:pPr>
            <a:r>
              <a:rPr lang="en-US" sz="1600" dirty="0" smtClean="0">
                <a:solidFill>
                  <a:srgbClr val="000000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>[5]</a:t>
            </a:r>
            <a:endParaRPr lang="en-US" dirty="0"/>
          </a:p>
        </p:txBody>
      </p:sp>
      <p:sp>
        <p:nvSpPr>
          <p:cNvPr id="45" name="Object 44"/>
          <p:cNvSpPr/>
          <p:nvPr/>
        </p:nvSpPr>
        <p:spPr>
          <a:xfrm>
            <a:off x="729572" y="0"/>
            <a:ext cx="1356405" cy="873412"/>
          </a:xfrm>
          <a:prstGeom prst="rect">
            <a:avLst/>
          </a:prstGeom>
          <a:solidFill>
            <a:srgbClr val="ff4f2d"/>
          </a:solidFill>
        </p:spPr>
        <p:txBody>
          <a:bodyPr wrap="square" rtlCol="0" anchor="ctr">
            <a:normAutofit fontScale="85000" lnSpcReduction="20000"/>
          </a:bodyPr>
          <a:lstStyle/>
          <a:p>
            <a:pPr algn="ctr">
              <a:buNone/>
            </a:pPr>
            <a:r>
              <a:rPr lang="en-US" sz="1600" dirty="0" smtClean="0">
                <a:solidFill>
                  <a:srgbClr val="ffffff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> Title of the paper</a:t>
            </a:r>
            <a:endParaRPr lang="en-US" dirty="0"/>
          </a:p>
        </p:txBody>
      </p:sp>
      <p:sp>
        <p:nvSpPr>
          <p:cNvPr id="46" name="Object 45"/>
          <p:cNvSpPr/>
          <p:nvPr/>
        </p:nvSpPr>
        <p:spPr>
          <a:xfrm>
            <a:off x="729572" y="873412"/>
            <a:ext cx="1356405" cy="1593977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ctr">
              <a:buNone/>
            </a:pPr>
            <a:r>
              <a:rPr lang="en-US" sz="1600" dirty="0" smtClean="0">
                <a:solidFill>
                  <a:srgbClr val="000000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>Personality Recognition in Conversations using Capsule Neural Networks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729572" y="2467389"/>
            <a:ext cx="1356405" cy="2074354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ctr">
              <a:buNone/>
            </a:pPr>
            <a:r>
              <a:rPr lang="en-US" sz="1600" dirty="0" smtClean="0">
                <a:solidFill>
                  <a:srgbClr val="000000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>A Machine Learning Approach to Demographic Prediction using Geohashes</a:t>
            </a:r>
            <a:endParaRPr lang="en-US" dirty="0"/>
          </a:p>
        </p:txBody>
      </p:sp>
      <p:sp>
        <p:nvSpPr>
          <p:cNvPr id="48" name="Object 47"/>
          <p:cNvSpPr/>
          <p:nvPr/>
        </p:nvSpPr>
        <p:spPr>
          <a:xfrm>
            <a:off x="2085977" y="0"/>
            <a:ext cx="1061089" cy="873412"/>
          </a:xfrm>
          <a:prstGeom prst="rect">
            <a:avLst/>
          </a:prstGeom>
          <a:solidFill>
            <a:srgbClr val="ff4f2d"/>
          </a:solidFill>
        </p:spPr>
        <p:txBody>
          <a:bodyPr wrap="square" rtlCol="0" anchor="ctr">
            <a:normAutofit fontScale="85000" lnSpcReduction="20000"/>
          </a:bodyPr>
          <a:lstStyle/>
          <a:p>
            <a:pPr algn="ctr">
              <a:buNone/>
            </a:pPr>
            <a:r>
              <a:rPr lang="en-US" sz="1600" dirty="0" smtClean="0">
                <a:solidFill>
                  <a:srgbClr val="ffffff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> Year of publication</a:t>
            </a:r>
            <a:endParaRPr lang="en-US" dirty="0"/>
          </a:p>
        </p:txBody>
      </p:sp>
      <p:sp>
        <p:nvSpPr>
          <p:cNvPr id="49" name="Object 48"/>
          <p:cNvSpPr/>
          <p:nvPr/>
        </p:nvSpPr>
        <p:spPr>
          <a:xfrm>
            <a:off x="2085977" y="873412"/>
            <a:ext cx="1061089" cy="1593977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ctr">
              <a:buNone/>
            </a:pPr>
            <a:r>
              <a:rPr lang="en-US" sz="1600" dirty="0" smtClean="0">
                <a:solidFill>
                  <a:srgbClr val="000000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>2019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2085977" y="2467389"/>
            <a:ext cx="1061089" cy="2074354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ctr">
              <a:buNone/>
            </a:pPr>
            <a:r>
              <a:rPr lang="en-US" sz="1600" dirty="0" smtClean="0">
                <a:solidFill>
                  <a:srgbClr val="000000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>2017</a:t>
            </a:r>
            <a:endParaRPr lang="en-US" dirty="0"/>
          </a:p>
        </p:txBody>
      </p:sp>
      <p:sp>
        <p:nvSpPr>
          <p:cNvPr id="51" name="Object 50"/>
          <p:cNvSpPr/>
          <p:nvPr/>
        </p:nvSpPr>
        <p:spPr>
          <a:xfrm>
            <a:off x="3147066" y="0"/>
            <a:ext cx="1104189" cy="873412"/>
          </a:xfrm>
          <a:prstGeom prst="rect">
            <a:avLst/>
          </a:prstGeom>
          <a:solidFill>
            <a:srgbClr val="ff4f2d"/>
          </a:solidFill>
        </p:spPr>
        <p:txBody>
          <a:bodyPr wrap="square" rtlCol="0" anchor="ctr">
            <a:normAutofit fontScale="85000" lnSpcReduction="20000"/>
          </a:bodyPr>
          <a:lstStyle/>
          <a:p>
            <a:pPr algn="ctr">
              <a:buNone/>
            </a:pPr>
            <a:r>
              <a:rPr lang="en-US" sz="1600" dirty="0" smtClean="0">
                <a:solidFill>
                  <a:srgbClr val="ffffff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> Author</a:t>
            </a:r>
            <a:endParaRPr lang="en-US" dirty="0"/>
          </a:p>
        </p:txBody>
      </p:sp>
      <p:sp>
        <p:nvSpPr>
          <p:cNvPr id="52" name="Object 51"/>
          <p:cNvSpPr/>
          <p:nvPr/>
        </p:nvSpPr>
        <p:spPr>
          <a:xfrm>
            <a:off x="3147066" y="873412"/>
            <a:ext cx="1104189" cy="1593977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ctr">
              <a:buNone/>
            </a:pPr>
            <a:r>
              <a:rPr lang="en-US" sz="1600" dirty="0" smtClean="0">
                <a:solidFill>
                  <a:srgbClr val="000000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>Esteban A. Ríssola et. al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3147066" y="2467389"/>
            <a:ext cx="1104189" cy="2074354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ctr">
              <a:buNone/>
            </a:pPr>
            <a:r>
              <a:rPr lang="en-US" sz="1600" dirty="0" smtClean="0">
                <a:solidFill>
                  <a:srgbClr val="000000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> Avipsa Roy et. al</a:t>
            </a:r>
            <a:endParaRPr lang="en-US" dirty="0"/>
          </a:p>
        </p:txBody>
      </p:sp>
      <p:sp>
        <p:nvSpPr>
          <p:cNvPr id="54" name="Object 53"/>
          <p:cNvSpPr/>
          <p:nvPr/>
        </p:nvSpPr>
        <p:spPr>
          <a:xfrm>
            <a:off x="4251255" y="0"/>
            <a:ext cx="1633860" cy="873412"/>
          </a:xfrm>
          <a:prstGeom prst="rect">
            <a:avLst/>
          </a:prstGeom>
          <a:solidFill>
            <a:srgbClr val="ff4f2d"/>
          </a:solidFill>
        </p:spPr>
        <p:txBody>
          <a:bodyPr wrap="square" rtlCol="0" anchor="ctr">
            <a:normAutofit fontScale="85000" lnSpcReduction="20000"/>
          </a:bodyPr>
          <a:lstStyle/>
          <a:p>
            <a:pPr algn="ctr">
              <a:buNone/>
            </a:pPr>
            <a:r>
              <a:rPr lang="en-US" sz="1600" dirty="0" smtClean="0">
                <a:solidFill>
                  <a:srgbClr val="ffffff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> Aim</a:t>
            </a:r>
            <a:endParaRPr lang="en-US" dirty="0"/>
          </a:p>
        </p:txBody>
      </p:sp>
      <p:sp>
        <p:nvSpPr>
          <p:cNvPr id="55" name="Object 54"/>
          <p:cNvSpPr/>
          <p:nvPr/>
        </p:nvSpPr>
        <p:spPr>
          <a:xfrm>
            <a:off x="4251255" y="873412"/>
            <a:ext cx="1633860" cy="1593977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ctr">
              <a:buNone/>
            </a:pPr>
            <a:r>
              <a:rPr lang="en-US" sz="1600" dirty="0" smtClean="0">
                <a:solidFill>
                  <a:srgbClr val="000000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>Big Five personality traits highlighting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4251255" y="2467389"/>
            <a:ext cx="1633860" cy="2074354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ctr">
              <a:buNone/>
            </a:pPr>
            <a:r>
              <a:rPr lang="en-US" sz="1600" dirty="0" smtClean="0">
                <a:solidFill>
                  <a:srgbClr val="000000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>Develop a model which will predict the age and gender of users in separate groups with respect to their most frequently visited location.</a:t>
            </a:r>
            <a:endParaRPr lang="en-US" dirty="0"/>
          </a:p>
        </p:txBody>
      </p:sp>
      <p:sp>
        <p:nvSpPr>
          <p:cNvPr id="57" name="Object 56"/>
          <p:cNvSpPr/>
          <p:nvPr/>
        </p:nvSpPr>
        <p:spPr>
          <a:xfrm>
            <a:off x="5885115" y="0"/>
            <a:ext cx="1633860" cy="873412"/>
          </a:xfrm>
          <a:prstGeom prst="rect">
            <a:avLst/>
          </a:prstGeom>
          <a:solidFill>
            <a:srgbClr val="ff4f2d"/>
          </a:solidFill>
        </p:spPr>
        <p:txBody>
          <a:bodyPr wrap="square" rtlCol="0" anchor="ctr">
            <a:normAutofit fontScale="85000" lnSpcReduction="20000"/>
          </a:bodyPr>
          <a:lstStyle/>
          <a:p>
            <a:pPr algn="ctr">
              <a:buNone/>
            </a:pPr>
            <a:r>
              <a:rPr lang="en-US" sz="1600" dirty="0" smtClean="0">
                <a:solidFill>
                  <a:srgbClr val="ffffff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> Dataset</a:t>
            </a:r>
            <a:endParaRPr lang="en-US" dirty="0"/>
          </a:p>
        </p:txBody>
      </p:sp>
      <p:sp>
        <p:nvSpPr>
          <p:cNvPr id="58" name="Object 57"/>
          <p:cNvSpPr/>
          <p:nvPr/>
        </p:nvSpPr>
        <p:spPr>
          <a:xfrm>
            <a:off x="5885115" y="873412"/>
            <a:ext cx="1633860" cy="1593977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ctr">
              <a:buNone/>
            </a:pPr>
            <a:r>
              <a:rPr lang="en-US" sz="1600" dirty="0" smtClean="0">
                <a:solidFill>
                  <a:srgbClr val="000000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>Conversational dataset- not publicly available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5885115" y="2467389"/>
            <a:ext cx="1633860" cy="2074354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ctr">
              <a:buNone/>
            </a:pPr>
            <a:r>
              <a:rPr lang="en-US" sz="1600" dirty="0" smtClean="0">
                <a:solidFill>
                  <a:srgbClr val="000000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>Real dataset of mobile phone users collected and shared by a telecommunication provider</a:t>
            </a:r>
            <a:endParaRPr lang="en-US" dirty="0"/>
          </a:p>
        </p:txBody>
      </p:sp>
      <p:sp>
        <p:nvSpPr>
          <p:cNvPr id="60" name="Object 59"/>
          <p:cNvSpPr/>
          <p:nvPr/>
        </p:nvSpPr>
        <p:spPr>
          <a:xfrm>
            <a:off x="7518974" y="0"/>
            <a:ext cx="1633860" cy="873412"/>
          </a:xfrm>
          <a:prstGeom prst="rect">
            <a:avLst/>
          </a:prstGeom>
          <a:solidFill>
            <a:srgbClr val="ff4f2d"/>
          </a:solidFill>
        </p:spPr>
        <p:txBody>
          <a:bodyPr wrap="square" rtlCol="0" anchor="ctr">
            <a:normAutofit fontScale="85000" lnSpcReduction="20000"/>
          </a:bodyPr>
          <a:lstStyle/>
          <a:p>
            <a:pPr algn="ctr">
              <a:buNone/>
            </a:pPr>
            <a:r>
              <a:rPr lang="en-US" sz="1600" dirty="0" smtClean="0">
                <a:solidFill>
                  <a:srgbClr val="ffffff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> Method</a:t>
            </a:r>
            <a:endParaRPr lang="en-US" dirty="0"/>
          </a:p>
        </p:txBody>
      </p:sp>
      <p:sp>
        <p:nvSpPr>
          <p:cNvPr id="61" name="Object 60"/>
          <p:cNvSpPr/>
          <p:nvPr/>
        </p:nvSpPr>
        <p:spPr>
          <a:xfrm>
            <a:off x="7518974" y="873412"/>
            <a:ext cx="1633860" cy="1593977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ctr">
              <a:buNone/>
            </a:pPr>
            <a:r>
              <a:rPr lang="en-US" sz="1600" dirty="0" smtClean="0">
                <a:solidFill>
                  <a:srgbClr val="000000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>Capsule Neural Networks using custom routing algorithm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7518974" y="2467389"/>
            <a:ext cx="1633860" cy="2074354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ctr">
              <a:buNone/>
            </a:pPr>
            <a:r>
              <a:rPr lang="en-US" sz="1600" dirty="0" smtClean="0">
                <a:solidFill>
                  <a:srgbClr val="000000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>Discriminant Analysis approach from the Python scikit-learn, FPGrowth model, Decision Trees</a:t>
            </a:r>
            <a:endParaRPr lang="en-US" dirty="0"/>
          </a:p>
        </p:txBody>
      </p:sp>
      <p:sp>
        <p:nvSpPr>
          <p:cNvPr id="63" name="Object 62"/>
          <p:cNvSpPr/>
          <p:nvPr/>
        </p:nvSpPr>
        <p:spPr>
          <a:xfrm>
            <a:off x="9152834" y="0"/>
            <a:ext cx="1633860" cy="873412"/>
          </a:xfrm>
          <a:prstGeom prst="rect">
            <a:avLst/>
          </a:prstGeom>
          <a:solidFill>
            <a:srgbClr val="ff4f2d"/>
          </a:solidFill>
        </p:spPr>
        <p:txBody>
          <a:bodyPr wrap="square" rtlCol="0" anchor="ctr">
            <a:normAutofit fontScale="85000" lnSpcReduction="20000"/>
          </a:bodyPr>
          <a:lstStyle/>
          <a:p>
            <a:pPr algn="ctr">
              <a:buNone/>
            </a:pPr>
            <a:r>
              <a:rPr lang="en-US" sz="1600" dirty="0" smtClean="0">
                <a:solidFill>
                  <a:srgbClr val="ffffff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> Challenges/ Gaps</a:t>
            </a:r>
            <a:endParaRPr lang="en-US" dirty="0"/>
          </a:p>
        </p:txBody>
      </p:sp>
      <p:sp>
        <p:nvSpPr>
          <p:cNvPr id="64" name="Object 63"/>
          <p:cNvSpPr/>
          <p:nvPr/>
        </p:nvSpPr>
        <p:spPr>
          <a:xfrm>
            <a:off x="9152834" y="873412"/>
            <a:ext cx="1633860" cy="1593977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ctr">
              <a:buNone/>
            </a:pPr>
            <a:r>
              <a:rPr lang="en-US" sz="1600" dirty="0" smtClean="0">
                <a:solidFill>
                  <a:srgbClr val="000000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>Categorical prediction rather than continuous.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9152834" y="2467389"/>
            <a:ext cx="1633860" cy="2074354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ctr">
              <a:buNone/>
            </a:pPr>
            <a:r>
              <a:rPr lang="en-US" sz="1600" dirty="0" smtClean="0">
                <a:solidFill>
                  <a:srgbClr val="000000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>Demographic information such as age and gender are mostly unavailable to app developers for open access due to privacy concerns</a:t>
            </a:r>
            <a:endParaRPr lang="en-US" dirty="0"/>
          </a:p>
        </p:txBody>
      </p:sp>
      <p:sp>
        <p:nvSpPr>
          <p:cNvPr id="66" name="Object 65"/>
          <p:cNvSpPr/>
          <p:nvPr/>
        </p:nvSpPr>
        <p:spPr>
          <a:xfrm>
            <a:off x="10786694" y="0"/>
            <a:ext cx="1402258" cy="873412"/>
          </a:xfrm>
          <a:prstGeom prst="rect">
            <a:avLst/>
          </a:prstGeom>
          <a:solidFill>
            <a:srgbClr val="ff4f2d"/>
          </a:solidFill>
        </p:spPr>
        <p:txBody>
          <a:bodyPr wrap="square" rtlCol="0" anchor="ctr">
            <a:normAutofit fontScale="85000" lnSpcReduction="20000"/>
          </a:bodyPr>
          <a:lstStyle/>
          <a:p>
            <a:pPr algn="ctr">
              <a:buNone/>
            </a:pPr>
            <a:r>
              <a:rPr lang="en-US" sz="1600" dirty="0" smtClean="0">
                <a:solidFill>
                  <a:srgbClr val="ffffff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> Accuracy and comments</a:t>
            </a:r>
            <a:endParaRPr lang="en-US" dirty="0"/>
          </a:p>
        </p:txBody>
      </p:sp>
      <p:sp>
        <p:nvSpPr>
          <p:cNvPr id="67" name="Object 66"/>
          <p:cNvSpPr/>
          <p:nvPr/>
        </p:nvSpPr>
        <p:spPr>
          <a:xfrm>
            <a:off x="10786694" y="873412"/>
            <a:ext cx="1402258" cy="1593977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ctr">
              <a:buNone/>
            </a:pPr>
            <a:r>
              <a:rPr lang="en-US" sz="1600" dirty="0" smtClean="0">
                <a:solidFill>
                  <a:srgbClr val="000000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>83% Recall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10786694" y="2467389"/>
            <a:ext cx="1402258" cy="2074354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ctr">
              <a:buNone/>
            </a:pPr>
            <a:r>
              <a:rPr lang="en-US" sz="1600" dirty="0" smtClean="0">
                <a:solidFill>
                  <a:srgbClr val="000000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>71.62% and 96.75% for predicting gender and age groups of the users respectively.</a:t>
            </a:r>
            <a:endParaRPr lang="en-US" dirty="0"/>
          </a:p>
        </p:txBody>
      </p:sp>
      <p:sp>
        <p:nvSpPr>
          <p:cNvPr id="69" name="Object 68"/>
          <p:cNvSpPr/>
          <p:nvPr/>
        </p:nvSpPr>
        <p:spPr>
          <a:xfrm>
            <a:off x="0" y="4541743"/>
            <a:ext cx="729572" cy="2314542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l">
              <a:buNone/>
            </a:pPr>
            <a:r>
              <a:rPr lang="en-US" sz="1600" dirty="0" smtClean="0">
                <a:solidFill>
                  <a:srgbClr val="000000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>[6]</a:t>
            </a:r>
          </a:p>
          <a:p>
            <a:pPr algn="l">
              <a:buNone/>
            </a:pPr>
            <a:r>
              <a:rPr lang="en-US" sz="1600" dirty="0" smtClean="0">
                <a:solidFill>
                  <a:srgbClr val="000000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/>
            </a:r>
            <a:endParaRPr lang="en-US" dirty="0"/>
          </a:p>
        </p:txBody>
      </p:sp>
      <p:sp>
        <p:nvSpPr>
          <p:cNvPr id="70" name="Object 69"/>
          <p:cNvSpPr/>
          <p:nvPr/>
        </p:nvSpPr>
        <p:spPr>
          <a:xfrm>
            <a:off x="729572" y="4541743"/>
            <a:ext cx="1356405" cy="2314542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ctr">
              <a:buNone/>
            </a:pPr>
            <a:r>
              <a:rPr lang="en-US" sz="1600" dirty="0" smtClean="0">
                <a:solidFill>
                  <a:srgbClr val="000000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>Personality Classification from Online Text using Machine Learning Approach 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2085977" y="4541743"/>
            <a:ext cx="1061089" cy="2314542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ctr">
              <a:buNone/>
            </a:pPr>
            <a:r>
              <a:rPr lang="en-US" sz="1600" dirty="0" smtClean="0">
                <a:solidFill>
                  <a:srgbClr val="000000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>2020</a:t>
            </a:r>
            <a:endParaRPr lang="en-US" dirty="0"/>
          </a:p>
        </p:txBody>
      </p:sp>
      <p:sp>
        <p:nvSpPr>
          <p:cNvPr id="72" name="Object 71"/>
          <p:cNvSpPr/>
          <p:nvPr/>
        </p:nvSpPr>
        <p:spPr>
          <a:xfrm>
            <a:off x="3147066" y="4541743"/>
            <a:ext cx="1104189" cy="2314542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ctr">
              <a:buNone/>
            </a:pPr>
            <a:r>
              <a:rPr lang="en-US" sz="1600" dirty="0" smtClean="0">
                <a:solidFill>
                  <a:srgbClr val="000000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>Alam Sher Khan et.al</a:t>
            </a:r>
            <a:endParaRPr lang="en-US" dirty="0"/>
          </a:p>
        </p:txBody>
      </p:sp>
      <p:sp>
        <p:nvSpPr>
          <p:cNvPr id="73" name="Object 72"/>
          <p:cNvSpPr/>
          <p:nvPr/>
        </p:nvSpPr>
        <p:spPr>
          <a:xfrm>
            <a:off x="4251255" y="4541743"/>
            <a:ext cx="1633860" cy="2314542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ctr">
              <a:buNone/>
            </a:pPr>
            <a:r>
              <a:rPr lang="en-US" sz="1600" dirty="0" smtClean="0">
                <a:solidFill>
                  <a:srgbClr val="000000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>This work provides the basis for developing a personality identification system which could assist organization for recruiting and selecting appropriate personnel.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885115" y="4541743"/>
            <a:ext cx="1633860" cy="2314542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ctr">
              <a:buNone/>
            </a:pPr>
            <a:r>
              <a:rPr lang="en-US" sz="1600" dirty="0" smtClean="0">
                <a:solidFill>
                  <a:srgbClr val="000000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>Publically available benchmark dataset from Kaggle</a:t>
            </a:r>
            <a:endParaRPr lang="en-US" dirty="0"/>
          </a:p>
        </p:txBody>
      </p:sp>
      <p:sp>
        <p:nvSpPr>
          <p:cNvPr id="75" name="Object 74"/>
          <p:cNvSpPr/>
          <p:nvPr/>
        </p:nvSpPr>
        <p:spPr>
          <a:xfrm>
            <a:off x="7518974" y="4541743"/>
            <a:ext cx="1633860" cy="2314542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ctr">
              <a:buNone/>
            </a:pPr>
            <a:r>
              <a:rPr lang="en-US" sz="1600" dirty="0" smtClean="0">
                <a:solidFill>
                  <a:srgbClr val="000000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>KNN, Decision Tree, Random Forest, MLP, Logistic Regression (LR), SVM, XGBoost, MNB and Stochastic Gradient Descent (SGD).</a:t>
            </a:r>
            <a:endParaRPr lang="en-US" dirty="0"/>
          </a:p>
        </p:txBody>
      </p:sp>
      <p:sp>
        <p:nvSpPr>
          <p:cNvPr id="76" name="Object 75"/>
          <p:cNvSpPr/>
          <p:nvPr/>
        </p:nvSpPr>
        <p:spPr>
          <a:xfrm>
            <a:off x="9152834" y="4541743"/>
            <a:ext cx="1633860" cy="2314542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ctr">
              <a:buNone/>
            </a:pPr>
            <a:r>
              <a:rPr lang="en-US" sz="1600" dirty="0" smtClean="0">
                <a:solidFill>
                  <a:srgbClr val="000000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>The skewness of the dataset is the main issue. 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10786694" y="4541743"/>
            <a:ext cx="1402258" cy="2314542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ctr">
              <a:buNone/>
            </a:pPr>
            <a:r>
              <a:rPr lang="en-US" sz="1600" dirty="0" smtClean="0">
                <a:solidFill>
                  <a:srgbClr val="000000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>XGBoost classifier is outstanding by achieving more than 99% precision and accuracy.</a:t>
            </a:r>
            <a:endParaRPr lang="en-US" dirty="0"/>
          </a:p>
        </p:txBody>
      </p:sp>
    </p:spTree>
    <p:custDataLst/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130c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799902" y="790378"/>
            <a:ext cx="11646163" cy="6227793"/>
          </a:xfrm>
          <a:prstGeom prst="rect">
            <a:avLst/>
          </a:prstGeom>
        </p:spPr>
      </p:pic>
      <p:pic>
        <p:nvPicPr>
          <p:cNvPr id="3" name="Object 2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9902" y="790378"/>
            <a:ext cx="11646163" cy="6227793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799900" y="790377"/>
            <a:ext cx="696620" cy="792993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ctr">
              <a:buNone/>
            </a:pPr>
            <a:r>
              <a:rPr lang="en-US" sz="1600" dirty="0" smtClean="0">
                <a:solidFill>
                  <a:srgbClr val="000000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> Sl no.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799900" y="1583370"/>
            <a:ext cx="696620" cy="1447211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l">
              <a:buNone/>
            </a:pPr>
            <a:r>
              <a:rPr lang="en-US" sz="1600" dirty="0" smtClean="0">
                <a:solidFill>
                  <a:srgbClr val="000000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>[1]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799900" y="3030581"/>
            <a:ext cx="696620" cy="1883357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l">
              <a:buNone/>
            </a:pPr>
            <a:r>
              <a:rPr lang="en-US" sz="1600" dirty="0" smtClean="0">
                <a:solidFill>
                  <a:srgbClr val="000000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>[2]</a:t>
            </a:r>
            <a:endParaRPr lang="en-US" dirty="0"/>
          </a:p>
        </p:txBody>
      </p:sp>
      <p:sp>
        <p:nvSpPr>
          <p:cNvPr id="7" name="Object 6"/>
          <p:cNvSpPr/>
          <p:nvPr/>
        </p:nvSpPr>
        <p:spPr>
          <a:xfrm>
            <a:off x="1496520" y="790377"/>
            <a:ext cx="1295143" cy="792993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ctr">
              <a:buNone/>
            </a:pPr>
            <a:r>
              <a:rPr lang="en-US" sz="1600" dirty="0" smtClean="0">
                <a:solidFill>
                  <a:srgbClr val="000000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> Title of the paper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1496520" y="1583370"/>
            <a:ext cx="1295143" cy="1447211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ctr">
              <a:buNone/>
            </a:pPr>
            <a:r>
              <a:rPr lang="en-US" sz="1600" dirty="0" smtClean="0">
                <a:solidFill>
                  <a:srgbClr val="000000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>TutorialVQA: Question Answering Dataset for Tutorial Videos </a:t>
            </a:r>
            <a:endParaRPr lang="en-US" dirty="0"/>
          </a:p>
        </p:txBody>
      </p:sp>
      <p:sp>
        <p:nvSpPr>
          <p:cNvPr id="9" name="Object 8"/>
          <p:cNvSpPr/>
          <p:nvPr/>
        </p:nvSpPr>
        <p:spPr>
          <a:xfrm>
            <a:off x="1496520" y="3030581"/>
            <a:ext cx="1295143" cy="1883357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ctr">
              <a:buNone/>
            </a:pPr>
            <a:r>
              <a:rPr lang="en-US" sz="1600" dirty="0" smtClean="0">
                <a:solidFill>
                  <a:srgbClr val="000000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>A comparative study of language transformers for video question answering</a:t>
            </a:r>
            <a:endParaRPr lang="en-US" dirty="0"/>
          </a:p>
        </p:txBody>
      </p:sp>
      <p:sp>
        <p:nvSpPr>
          <p:cNvPr id="10" name="Object 9"/>
          <p:cNvSpPr/>
          <p:nvPr/>
        </p:nvSpPr>
        <p:spPr>
          <a:xfrm>
            <a:off x="2791664" y="790377"/>
            <a:ext cx="1013165" cy="792993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ctr">
              <a:buNone/>
            </a:pPr>
            <a:r>
              <a:rPr lang="en-US" sz="1600" dirty="0" smtClean="0">
                <a:solidFill>
                  <a:srgbClr val="000000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> Year of publication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2791664" y="1583370"/>
            <a:ext cx="1013165" cy="1447211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ctr">
              <a:buNone/>
            </a:pPr>
            <a:r>
              <a:rPr lang="en-US" sz="1600" dirty="0" smtClean="0">
                <a:solidFill>
                  <a:srgbClr val="000000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>2020</a:t>
            </a:r>
            <a:endParaRPr lang="en-US" dirty="0"/>
          </a:p>
        </p:txBody>
      </p:sp>
      <p:sp>
        <p:nvSpPr>
          <p:cNvPr id="12" name="Object 11"/>
          <p:cNvSpPr/>
          <p:nvPr/>
        </p:nvSpPr>
        <p:spPr>
          <a:xfrm>
            <a:off x="2791664" y="3030581"/>
            <a:ext cx="1013165" cy="1883357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ctr">
              <a:buNone/>
            </a:pPr>
            <a:r>
              <a:rPr lang="en-US" sz="1600" dirty="0" smtClean="0">
                <a:solidFill>
                  <a:srgbClr val="000000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>2021</a:t>
            </a:r>
            <a:endParaRPr lang="en-US" dirty="0"/>
          </a:p>
        </p:txBody>
      </p:sp>
      <p:sp>
        <p:nvSpPr>
          <p:cNvPr id="13" name="Object 12"/>
          <p:cNvSpPr/>
          <p:nvPr/>
        </p:nvSpPr>
        <p:spPr>
          <a:xfrm>
            <a:off x="3804828" y="790377"/>
            <a:ext cx="1054318" cy="792993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ctr">
              <a:buNone/>
            </a:pPr>
            <a:r>
              <a:rPr lang="en-US" sz="1600" dirty="0" smtClean="0">
                <a:solidFill>
                  <a:srgbClr val="000000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> Author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804828" y="1583370"/>
            <a:ext cx="1054318" cy="1447211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ctr">
              <a:buNone/>
            </a:pPr>
            <a:r>
              <a:rPr lang="en-US" sz="1600" dirty="0" smtClean="0">
                <a:solidFill>
                  <a:srgbClr val="000000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>Anthony Colas et. al</a:t>
            </a:r>
            <a:endParaRPr lang="en-US" dirty="0"/>
          </a:p>
        </p:txBody>
      </p:sp>
      <p:sp>
        <p:nvSpPr>
          <p:cNvPr id="15" name="Object 14"/>
          <p:cNvSpPr/>
          <p:nvPr/>
        </p:nvSpPr>
        <p:spPr>
          <a:xfrm>
            <a:off x="3804828" y="3030581"/>
            <a:ext cx="1054318" cy="1883357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ctr">
              <a:buNone/>
            </a:pPr>
            <a:r>
              <a:rPr lang="en-US" sz="1600" dirty="0" smtClean="0">
                <a:solidFill>
                  <a:srgbClr val="000000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>Zekun Yang et. al</a:t>
            </a:r>
            <a:endParaRPr lang="en-US" dirty="0"/>
          </a:p>
        </p:txBody>
      </p:sp>
      <p:sp>
        <p:nvSpPr>
          <p:cNvPr id="16" name="Object 15"/>
          <p:cNvSpPr/>
          <p:nvPr/>
        </p:nvSpPr>
        <p:spPr>
          <a:xfrm>
            <a:off x="4859147" y="790377"/>
            <a:ext cx="1560066" cy="792993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ctr">
              <a:buNone/>
            </a:pPr>
            <a:r>
              <a:rPr lang="en-US" sz="1600" dirty="0" smtClean="0">
                <a:solidFill>
                  <a:srgbClr val="000000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> Aim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59147" y="1583370"/>
            <a:ext cx="1560066" cy="1447211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ctr">
              <a:buNone/>
            </a:pPr>
            <a:r>
              <a:rPr lang="en-US" sz="1600" dirty="0" smtClean="0">
                <a:solidFill>
                  <a:srgbClr val="000000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>Non-factoid VQA on tutorial videos</a:t>
            </a:r>
            <a:endParaRPr lang="en-US" dirty="0"/>
          </a:p>
        </p:txBody>
      </p:sp>
      <p:sp>
        <p:nvSpPr>
          <p:cNvPr id="18" name="Object 17"/>
          <p:cNvSpPr/>
          <p:nvPr/>
        </p:nvSpPr>
        <p:spPr>
          <a:xfrm>
            <a:off x="4859147" y="3030581"/>
            <a:ext cx="1560066" cy="1883357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ctr">
              <a:buNone/>
            </a:pPr>
            <a:r>
              <a:rPr lang="en-US" sz="1600" dirty="0" smtClean="0">
                <a:solidFill>
                  <a:srgbClr val="000000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>Usage of transformers + novel architecture on various existing datasets</a:t>
            </a:r>
            <a:endParaRPr lang="en-US" dirty="0"/>
          </a:p>
        </p:txBody>
      </p:sp>
      <p:sp>
        <p:nvSpPr>
          <p:cNvPr id="19" name="Object 18"/>
          <p:cNvSpPr/>
          <p:nvPr/>
        </p:nvSpPr>
        <p:spPr>
          <a:xfrm>
            <a:off x="6419213" y="790377"/>
            <a:ext cx="1560066" cy="792993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ctr">
              <a:buNone/>
            </a:pPr>
            <a:r>
              <a:rPr lang="en-US" sz="1600" dirty="0" smtClean="0">
                <a:solidFill>
                  <a:srgbClr val="000000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> Dataset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6419213" y="1583370"/>
            <a:ext cx="1560066" cy="1447211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ctr">
              <a:buNone/>
            </a:pPr>
            <a:r>
              <a:rPr lang="en-US" sz="1600" dirty="0" smtClean="0">
                <a:solidFill>
                  <a:srgbClr val="000000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>Unique tutorial based dataset, created using Amazon mechanical Turk</a:t>
            </a:r>
            <a:endParaRPr lang="en-US" dirty="0"/>
          </a:p>
        </p:txBody>
      </p:sp>
      <p:sp>
        <p:nvSpPr>
          <p:cNvPr id="21" name="Object 20"/>
          <p:cNvSpPr/>
          <p:nvPr/>
        </p:nvSpPr>
        <p:spPr>
          <a:xfrm>
            <a:off x="6419213" y="3030581"/>
            <a:ext cx="1560066" cy="1883357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ctr">
              <a:buNone/>
            </a:pPr>
            <a:r>
              <a:rPr lang="en-US" sz="1600" dirty="0" smtClean="0">
                <a:solidFill>
                  <a:srgbClr val="000000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>Multiple existing datasets of TV shows and movies</a:t>
            </a:r>
            <a:endParaRPr lang="en-US" dirty="0"/>
          </a:p>
        </p:txBody>
      </p:sp>
      <p:sp>
        <p:nvSpPr>
          <p:cNvPr id="22" name="Object 21"/>
          <p:cNvSpPr/>
          <p:nvPr/>
        </p:nvSpPr>
        <p:spPr>
          <a:xfrm>
            <a:off x="7979279" y="790377"/>
            <a:ext cx="1560066" cy="792993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ctr">
              <a:buNone/>
            </a:pPr>
            <a:r>
              <a:rPr lang="en-US" sz="1600" dirty="0" smtClean="0">
                <a:solidFill>
                  <a:srgbClr val="000000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> Method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7979279" y="1583370"/>
            <a:ext cx="1560066" cy="1447211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ctr">
              <a:buNone/>
            </a:pPr>
            <a:r>
              <a:rPr lang="en-US" sz="1600" dirty="0" smtClean="0">
                <a:solidFill>
                  <a:srgbClr val="000000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>Encoding and decoding -&gt; BiLSTMs + TF-IDF</a:t>
            </a:r>
            <a:endParaRPr lang="en-US" dirty="0"/>
          </a:p>
        </p:txBody>
      </p:sp>
      <p:sp>
        <p:nvSpPr>
          <p:cNvPr id="24" name="Object 23"/>
          <p:cNvSpPr/>
          <p:nvPr/>
        </p:nvSpPr>
        <p:spPr>
          <a:xfrm>
            <a:off x="7979279" y="3030581"/>
            <a:ext cx="1560066" cy="1883357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ctr">
              <a:buNone/>
            </a:pPr>
            <a:r>
              <a:rPr lang="en-US" sz="1600" dirty="0" smtClean="0">
                <a:solidFill>
                  <a:srgbClr val="000000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>BERT + XLNet + RoBERTa + ALBERT</a:t>
            </a:r>
            <a:endParaRPr lang="en-US" dirty="0"/>
          </a:p>
        </p:txBody>
      </p:sp>
      <p:sp>
        <p:nvSpPr>
          <p:cNvPr id="25" name="Object 24"/>
          <p:cNvSpPr/>
          <p:nvPr/>
        </p:nvSpPr>
        <p:spPr>
          <a:xfrm>
            <a:off x="9539346" y="790377"/>
            <a:ext cx="1560066" cy="792993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ctr">
              <a:buNone/>
            </a:pPr>
            <a:r>
              <a:rPr lang="en-US" sz="1600" dirty="0" smtClean="0">
                <a:solidFill>
                  <a:srgbClr val="000000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> Challenges/ Gaps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9539346" y="1583370"/>
            <a:ext cx="1560066" cy="1447211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ctr">
              <a:buNone/>
            </a:pPr>
            <a:r>
              <a:rPr lang="en-US" sz="1600" dirty="0" smtClean="0">
                <a:solidFill>
                  <a:srgbClr val="000000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>Overlapping errors + model fails to identify precise boundaries</a:t>
            </a:r>
            <a:endParaRPr lang="en-US" dirty="0"/>
          </a:p>
        </p:txBody>
      </p:sp>
      <p:sp>
        <p:nvSpPr>
          <p:cNvPr id="27" name="Object 26"/>
          <p:cNvSpPr/>
          <p:nvPr/>
        </p:nvSpPr>
        <p:spPr>
          <a:xfrm>
            <a:off x="9539346" y="3030581"/>
            <a:ext cx="1560066" cy="1883357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ctr">
              <a:buNone/>
            </a:pPr>
            <a:r>
              <a:rPr lang="en-US" sz="1600" dirty="0" smtClean="0">
                <a:solidFill>
                  <a:srgbClr val="000000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>Focuses mainly on tv shows and movies</a:t>
            </a:r>
            <a:endParaRPr lang="en-US" dirty="0"/>
          </a:p>
        </p:txBody>
      </p:sp>
      <p:sp>
        <p:nvSpPr>
          <p:cNvPr id="28" name="Object 27"/>
          <p:cNvSpPr/>
          <p:nvPr/>
        </p:nvSpPr>
        <p:spPr>
          <a:xfrm>
            <a:off x="11099412" y="790377"/>
            <a:ext cx="1338925" cy="792993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ctr">
              <a:buNone/>
            </a:pPr>
            <a:r>
              <a:rPr lang="en-US" sz="1600" dirty="0" smtClean="0">
                <a:solidFill>
                  <a:srgbClr val="000000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> Accuracy and comments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11099412" y="1583370"/>
            <a:ext cx="1338925" cy="1447211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ctr">
              <a:buNone/>
            </a:pPr>
            <a:r>
              <a:rPr lang="en-US" sz="1600" dirty="0" smtClean="0">
                <a:solidFill>
                  <a:srgbClr val="000000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>63.85% </a:t>
            </a:r>
            <a:endParaRPr lang="en-US" dirty="0"/>
          </a:p>
        </p:txBody>
      </p:sp>
      <p:sp>
        <p:nvSpPr>
          <p:cNvPr id="30" name="Object 29"/>
          <p:cNvSpPr/>
          <p:nvPr/>
        </p:nvSpPr>
        <p:spPr>
          <a:xfrm>
            <a:off x="11099412" y="3030581"/>
            <a:ext cx="1338925" cy="1883357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ctr">
              <a:buNone/>
            </a:pPr>
            <a:r>
              <a:rPr lang="en-US" sz="1600" dirty="0" smtClean="0">
                <a:solidFill>
                  <a:srgbClr val="000000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>72 % </a:t>
            </a:r>
            <a:endParaRPr lang="en-US" dirty="0"/>
          </a:p>
        </p:txBody>
      </p:sp>
      <p:sp>
        <p:nvSpPr>
          <p:cNvPr id="31" name="Object 30"/>
          <p:cNvSpPr/>
          <p:nvPr/>
        </p:nvSpPr>
        <p:spPr>
          <a:xfrm>
            <a:off x="799900" y="4913939"/>
            <a:ext cx="696620" cy="2101430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l">
              <a:buNone/>
            </a:pPr>
            <a:r>
              <a:rPr lang="en-US" sz="1600" dirty="0" smtClean="0">
                <a:solidFill>
                  <a:srgbClr val="000000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>[3]</a:t>
            </a:r>
          </a:p>
          <a:p>
            <a:pPr algn="l">
              <a:buNone/>
            </a:pPr>
            <a:r>
              <a:rPr lang="en-US" sz="1600" dirty="0" smtClean="0">
                <a:solidFill>
                  <a:srgbClr val="000000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/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496520" y="4913939"/>
            <a:ext cx="1295143" cy="2101430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ctr">
              <a:buNone/>
            </a:pPr>
            <a:r>
              <a:rPr lang="en-US" sz="1600" dirty="0" smtClean="0">
                <a:solidFill>
                  <a:srgbClr val="000000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>KnowIT VQA: Answering Knowledge-Based Questions about Videos</a:t>
            </a:r>
          </a:p>
          <a:p>
            <a:pPr algn="ctr">
              <a:buNone/>
            </a:pPr>
            <a:r>
              <a:rPr lang="en-US" sz="1600" dirty="0" smtClean="0">
                <a:solidFill>
                  <a:srgbClr val="000000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/>
            </a:r>
            <a:endParaRPr lang="en-US" dirty="0"/>
          </a:p>
        </p:txBody>
      </p:sp>
      <p:sp>
        <p:nvSpPr>
          <p:cNvPr id="33" name="Object 32"/>
          <p:cNvSpPr/>
          <p:nvPr/>
        </p:nvSpPr>
        <p:spPr>
          <a:xfrm>
            <a:off x="2791664" y="4913939"/>
            <a:ext cx="1013165" cy="2101430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ctr">
              <a:buNone/>
            </a:pPr>
            <a:r>
              <a:rPr lang="en-US" sz="1600" dirty="0" smtClean="0">
                <a:solidFill>
                  <a:srgbClr val="000000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>2019</a:t>
            </a:r>
          </a:p>
          <a:p>
            <a:pPr algn="ctr">
              <a:buNone/>
            </a:pPr>
            <a:r>
              <a:rPr lang="en-US" sz="1600" dirty="0" smtClean="0">
                <a:solidFill>
                  <a:srgbClr val="000000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/>
            </a:r>
            <a:endParaRPr lang="en-US" dirty="0"/>
          </a:p>
        </p:txBody>
      </p:sp>
      <p:sp>
        <p:nvSpPr>
          <p:cNvPr id="34" name="Object 33"/>
          <p:cNvSpPr/>
          <p:nvPr/>
        </p:nvSpPr>
        <p:spPr>
          <a:xfrm>
            <a:off x="3804828" y="4913939"/>
            <a:ext cx="1054318" cy="2101430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ctr">
              <a:buNone/>
            </a:pPr>
            <a:r>
              <a:rPr lang="en-US" sz="1600" dirty="0" smtClean="0">
                <a:solidFill>
                  <a:srgbClr val="000000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>Noa Garcia et al.</a:t>
            </a:r>
          </a:p>
          <a:p>
            <a:pPr algn="ctr">
              <a:buNone/>
            </a:pPr>
            <a:r>
              <a:rPr lang="en-US" sz="1600" dirty="0" smtClean="0">
                <a:solidFill>
                  <a:srgbClr val="000000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/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4859147" y="4913939"/>
            <a:ext cx="1560066" cy="2101430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ctr">
              <a:buNone/>
            </a:pPr>
            <a:r>
              <a:rPr lang="en-US" sz="1600" dirty="0" smtClean="0">
                <a:solidFill>
                  <a:srgbClr val="000000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>Knowledge based VQA compared with visual, temporal and textual questions</a:t>
            </a:r>
            <a:endParaRPr lang="en-US" dirty="0"/>
          </a:p>
        </p:txBody>
      </p:sp>
      <p:sp>
        <p:nvSpPr>
          <p:cNvPr id="36" name="Object 35"/>
          <p:cNvSpPr/>
          <p:nvPr/>
        </p:nvSpPr>
        <p:spPr>
          <a:xfrm>
            <a:off x="6419213" y="4913939"/>
            <a:ext cx="1560066" cy="2101430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ctr">
              <a:buNone/>
            </a:pPr>
            <a:r>
              <a:rPr lang="en-US" sz="1600" dirty="0" smtClean="0">
                <a:solidFill>
                  <a:srgbClr val="000000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>Big Bang Theory dataset, created using Amazon mechanical Turk</a:t>
            </a:r>
          </a:p>
          <a:p>
            <a:pPr algn="ctr">
              <a:buNone/>
            </a:pPr>
            <a:r>
              <a:rPr lang="en-US" sz="1600" dirty="0" smtClean="0">
                <a:solidFill>
                  <a:srgbClr val="000000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/>
            </a:r>
            <a:endParaRPr lang="en-US" dirty="0"/>
          </a:p>
        </p:txBody>
      </p:sp>
      <p:sp>
        <p:nvSpPr>
          <p:cNvPr id="37" name="Object 36"/>
          <p:cNvSpPr/>
          <p:nvPr/>
        </p:nvSpPr>
        <p:spPr>
          <a:xfrm>
            <a:off x="7979279" y="4913939"/>
            <a:ext cx="1560066" cy="2101430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ctr">
              <a:buNone/>
            </a:pPr>
            <a:r>
              <a:rPr lang="en-US" sz="1600" dirty="0" smtClean="0">
                <a:solidFill>
                  <a:srgbClr val="000000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>ROCK- heavy knowledge base + knowledge base cleaning BERT + image features, concepts features + facial features and caption features</a:t>
            </a:r>
          </a:p>
          <a:p>
            <a:pPr algn="ctr">
              <a:buNone/>
            </a:pPr>
            <a:r>
              <a:rPr lang="en-US" sz="1600" dirty="0" smtClean="0">
                <a:solidFill>
                  <a:srgbClr val="000000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/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9539346" y="4913939"/>
            <a:ext cx="1560066" cy="2101430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ctr">
              <a:buNone/>
            </a:pPr>
            <a:r>
              <a:rPr lang="en-US" sz="1600" dirty="0" smtClean="0">
                <a:solidFill>
                  <a:srgbClr val="000000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>Knowledge base might not be sufficient</a:t>
            </a:r>
          </a:p>
          <a:p>
            <a:pPr algn="ctr">
              <a:buNone/>
            </a:pPr>
            <a:r>
              <a:rPr lang="en-US" sz="1600" dirty="0" smtClean="0">
                <a:solidFill>
                  <a:srgbClr val="000000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/>
            </a:r>
            <a:endParaRPr lang="en-US" dirty="0"/>
          </a:p>
        </p:txBody>
      </p:sp>
      <p:sp>
        <p:nvSpPr>
          <p:cNvPr id="39" name="Object 38"/>
          <p:cNvSpPr/>
          <p:nvPr/>
        </p:nvSpPr>
        <p:spPr>
          <a:xfrm>
            <a:off x="11099412" y="4913939"/>
            <a:ext cx="1338925" cy="2101430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ctr">
              <a:buNone/>
            </a:pPr>
            <a:r>
              <a:rPr lang="en-US" sz="1600" dirty="0" smtClean="0">
                <a:solidFill>
                  <a:srgbClr val="000000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>60-70% based on situations</a:t>
            </a:r>
          </a:p>
          <a:p>
            <a:pPr algn="ctr">
              <a:buNone/>
            </a:pPr>
            <a:r>
              <a:rPr lang="en-US" sz="1600" dirty="0" smtClean="0">
                <a:solidFill>
                  <a:srgbClr val="000000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/>
            </a:r>
            <a:endParaRPr lang="en-US" dirty="0"/>
          </a:p>
        </p:txBody>
      </p:sp>
      <p:pic>
        <p:nvPicPr>
          <p:cNvPr id="40" name="Object 39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0"/>
            <a:ext cx="12188952" cy="6865808"/>
          </a:xfrm>
          <a:prstGeom prst="rect">
            <a:avLst/>
          </a:prstGeom>
        </p:spPr>
      </p:pic>
      <p:pic>
        <p:nvPicPr>
          <p:cNvPr id="41" name="Object 40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0" y="0"/>
            <a:ext cx="12188952" cy="6865808"/>
          </a:xfrm>
          <a:prstGeom prst="rect">
            <a:avLst/>
          </a:prstGeom>
        </p:spPr>
      </p:pic>
      <p:sp>
        <p:nvSpPr>
          <p:cNvPr id="42" name="Object 41"/>
          <p:cNvSpPr/>
          <p:nvPr/>
        </p:nvSpPr>
        <p:spPr>
          <a:xfrm>
            <a:off x="0" y="0"/>
            <a:ext cx="729572" cy="471709"/>
          </a:xfrm>
          <a:prstGeom prst="rect">
            <a:avLst/>
          </a:prstGeom>
          <a:solidFill>
            <a:srgbClr val="e04c2b"/>
          </a:solidFill>
        </p:spPr>
        <p:txBody>
          <a:bodyPr wrap="square" rtlCol="0" anchor="ctr">
            <a:normAutofit fontScale="85000" lnSpcReduction="20000"/>
          </a:bodyPr>
          <a:lstStyle/>
          <a:p>
            <a:pPr algn="ctr">
              <a:buNone/>
            </a:pPr>
            <a:r>
              <a:rPr lang="en-US" sz="1600" dirty="0" smtClean="0">
                <a:solidFill>
                  <a:srgbClr val="ffffff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> Sl no.</a:t>
            </a:r>
            <a:endParaRPr lang="en-US" dirty="0"/>
          </a:p>
        </p:txBody>
      </p:sp>
      <p:sp>
        <p:nvSpPr>
          <p:cNvPr id="43" name="Object 42"/>
          <p:cNvSpPr/>
          <p:nvPr/>
        </p:nvSpPr>
        <p:spPr>
          <a:xfrm>
            <a:off x="0" y="471709"/>
            <a:ext cx="729572" cy="1857353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l">
              <a:buNone/>
            </a:pPr>
            <a:r>
              <a:rPr lang="en-US" sz="1600" dirty="0" smtClean="0">
                <a:solidFill>
                  <a:srgbClr val="000000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>[7]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0" y="2329062"/>
            <a:ext cx="729572" cy="1975280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l">
              <a:buNone/>
            </a:pPr>
            <a:r>
              <a:rPr lang="en-US" sz="1600" dirty="0" smtClean="0">
                <a:solidFill>
                  <a:srgbClr val="000000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>[8]</a:t>
            </a:r>
            <a:endParaRPr lang="en-US" dirty="0"/>
          </a:p>
        </p:txBody>
      </p:sp>
      <p:sp>
        <p:nvSpPr>
          <p:cNvPr id="45" name="Object 44"/>
          <p:cNvSpPr/>
          <p:nvPr/>
        </p:nvSpPr>
        <p:spPr>
          <a:xfrm>
            <a:off x="729572" y="0"/>
            <a:ext cx="1853361" cy="471709"/>
          </a:xfrm>
          <a:prstGeom prst="rect">
            <a:avLst/>
          </a:prstGeom>
          <a:solidFill>
            <a:srgbClr val="ff4f2d"/>
          </a:solidFill>
        </p:spPr>
        <p:txBody>
          <a:bodyPr wrap="square" rtlCol="0" anchor="ctr">
            <a:normAutofit fontScale="85000" lnSpcReduction="20000"/>
          </a:bodyPr>
          <a:lstStyle/>
          <a:p>
            <a:pPr algn="ctr">
              <a:buNone/>
            </a:pPr>
            <a:r>
              <a:rPr lang="en-US" sz="1600" dirty="0" smtClean="0">
                <a:solidFill>
                  <a:srgbClr val="ffffff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> Title of the paper</a:t>
            </a:r>
            <a:endParaRPr lang="en-US" dirty="0"/>
          </a:p>
        </p:txBody>
      </p:sp>
      <p:sp>
        <p:nvSpPr>
          <p:cNvPr id="46" name="Object 45"/>
          <p:cNvSpPr/>
          <p:nvPr/>
        </p:nvSpPr>
        <p:spPr>
          <a:xfrm>
            <a:off x="729572" y="471709"/>
            <a:ext cx="1853361" cy="1857353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ctr">
              <a:buNone/>
            </a:pPr>
            <a:r>
              <a:rPr lang="en-US" sz="1600" dirty="0" smtClean="0">
                <a:solidFill>
                  <a:srgbClr val="000000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>Statistical Analysis of Personality and Identity in Chats Using a Keylogging Platform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729572" y="2329062"/>
            <a:ext cx="1853361" cy="1975280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ctr">
              <a:buNone/>
            </a:pPr>
            <a:r>
              <a:rPr lang="en-US" sz="1600" dirty="0" smtClean="0">
                <a:solidFill>
                  <a:srgbClr val="000000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>The demographics of computer-mediated communication: A review of social</a:t>
            </a:r>
          </a:p>
          <a:p>
            <a:pPr algn="ctr">
              <a:buNone/>
            </a:pPr>
            <a:r>
              <a:rPr lang="en-US" sz="1600" dirty="0" smtClean="0">
                <a:solidFill>
                  <a:srgbClr val="000000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>media demographic trends among social networking site giants</a:t>
            </a:r>
            <a:endParaRPr lang="en-US" dirty="0"/>
          </a:p>
        </p:txBody>
      </p:sp>
      <p:sp>
        <p:nvSpPr>
          <p:cNvPr id="48" name="Object 47"/>
          <p:cNvSpPr/>
          <p:nvPr/>
        </p:nvSpPr>
        <p:spPr>
          <a:xfrm>
            <a:off x="2582932" y="0"/>
            <a:ext cx="786181" cy="471709"/>
          </a:xfrm>
          <a:prstGeom prst="rect">
            <a:avLst/>
          </a:prstGeom>
          <a:solidFill>
            <a:srgbClr val="ff4f2d"/>
          </a:solidFill>
        </p:spPr>
        <p:txBody>
          <a:bodyPr wrap="square" rtlCol="0" anchor="ctr">
            <a:normAutofit fontScale="85000" lnSpcReduction="20000"/>
          </a:bodyPr>
          <a:lstStyle/>
          <a:p>
            <a:pPr algn="ctr">
              <a:buNone/>
            </a:pPr>
            <a:r>
              <a:rPr lang="en-US" sz="1600" dirty="0" smtClean="0">
                <a:solidFill>
                  <a:srgbClr val="ffffff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> Year of publication</a:t>
            </a:r>
            <a:endParaRPr lang="en-US" dirty="0"/>
          </a:p>
        </p:txBody>
      </p:sp>
      <p:sp>
        <p:nvSpPr>
          <p:cNvPr id="49" name="Object 48"/>
          <p:cNvSpPr/>
          <p:nvPr/>
        </p:nvSpPr>
        <p:spPr>
          <a:xfrm>
            <a:off x="2582932" y="471709"/>
            <a:ext cx="786181" cy="1857353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ctr">
              <a:buNone/>
            </a:pPr>
            <a:r>
              <a:rPr lang="en-US" sz="1600" dirty="0" smtClean="0">
                <a:solidFill>
                  <a:srgbClr val="000000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>2014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2582932" y="2329062"/>
            <a:ext cx="786181" cy="1975280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ctr">
              <a:buNone/>
            </a:pPr>
            <a:r>
              <a:rPr lang="en-US" sz="1600" dirty="0" smtClean="0">
                <a:solidFill>
                  <a:srgbClr val="000000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>2020</a:t>
            </a:r>
            <a:endParaRPr lang="en-US" dirty="0"/>
          </a:p>
        </p:txBody>
      </p:sp>
      <p:sp>
        <p:nvSpPr>
          <p:cNvPr id="51" name="Object 50"/>
          <p:cNvSpPr/>
          <p:nvPr/>
        </p:nvSpPr>
        <p:spPr>
          <a:xfrm>
            <a:off x="3369114" y="0"/>
            <a:ext cx="882141" cy="471709"/>
          </a:xfrm>
          <a:prstGeom prst="rect">
            <a:avLst/>
          </a:prstGeom>
          <a:solidFill>
            <a:srgbClr val="ff4f2d"/>
          </a:solidFill>
        </p:spPr>
        <p:txBody>
          <a:bodyPr wrap="square" rtlCol="0" anchor="ctr">
            <a:normAutofit fontScale="85000" lnSpcReduction="20000"/>
          </a:bodyPr>
          <a:lstStyle/>
          <a:p>
            <a:pPr algn="ctr">
              <a:buNone/>
            </a:pPr>
            <a:r>
              <a:rPr lang="en-US" sz="1600" dirty="0" smtClean="0">
                <a:solidFill>
                  <a:srgbClr val="ffffff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> Author</a:t>
            </a:r>
            <a:endParaRPr lang="en-US" dirty="0"/>
          </a:p>
        </p:txBody>
      </p:sp>
      <p:sp>
        <p:nvSpPr>
          <p:cNvPr id="52" name="Object 51"/>
          <p:cNvSpPr/>
          <p:nvPr/>
        </p:nvSpPr>
        <p:spPr>
          <a:xfrm>
            <a:off x="3369114" y="471709"/>
            <a:ext cx="882141" cy="1857353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ctr">
              <a:buNone/>
            </a:pPr>
            <a:r>
              <a:rPr lang="en-US" sz="1600" dirty="0" smtClean="0">
                <a:solidFill>
                  <a:srgbClr val="000000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>Giorgio Roffo et. al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3369114" y="2329062"/>
            <a:ext cx="882141" cy="1975280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ctr">
              <a:buNone/>
            </a:pPr>
            <a:r>
              <a:rPr lang="en-US" sz="1600" dirty="0" smtClean="0">
                <a:solidFill>
                  <a:srgbClr val="000000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>Sarah Gambo</a:t>
            </a:r>
            <a:endParaRPr lang="en-US" dirty="0"/>
          </a:p>
        </p:txBody>
      </p:sp>
      <p:sp>
        <p:nvSpPr>
          <p:cNvPr id="54" name="Object 53"/>
          <p:cNvSpPr/>
          <p:nvPr/>
        </p:nvSpPr>
        <p:spPr>
          <a:xfrm>
            <a:off x="4251255" y="0"/>
            <a:ext cx="1633860" cy="471709"/>
          </a:xfrm>
          <a:prstGeom prst="rect">
            <a:avLst/>
          </a:prstGeom>
          <a:solidFill>
            <a:srgbClr val="ff4f2d"/>
          </a:solidFill>
        </p:spPr>
        <p:txBody>
          <a:bodyPr wrap="square" rtlCol="0" anchor="ctr">
            <a:normAutofit fontScale="85000" lnSpcReduction="20000"/>
          </a:bodyPr>
          <a:lstStyle/>
          <a:p>
            <a:pPr algn="ctr">
              <a:buNone/>
            </a:pPr>
            <a:r>
              <a:rPr lang="en-US" sz="1600" dirty="0" smtClean="0">
                <a:solidFill>
                  <a:srgbClr val="ffffff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> Aim</a:t>
            </a:r>
            <a:endParaRPr lang="en-US" dirty="0"/>
          </a:p>
        </p:txBody>
      </p:sp>
      <p:sp>
        <p:nvSpPr>
          <p:cNvPr id="55" name="Object 54"/>
          <p:cNvSpPr/>
          <p:nvPr/>
        </p:nvSpPr>
        <p:spPr>
          <a:xfrm>
            <a:off x="4251255" y="471709"/>
            <a:ext cx="1633860" cy="1857353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ctr">
              <a:buNone/>
            </a:pPr>
            <a:r>
              <a:rPr lang="en-US" sz="1600" dirty="0" smtClean="0">
                <a:solidFill>
                  <a:srgbClr val="000000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>Semi-structured chats between 50 subjects, whose personality traits have been analyzed through psychometric tests, and a single operator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4251255" y="2329062"/>
            <a:ext cx="1633860" cy="1975280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ctr">
              <a:buNone/>
            </a:pPr>
            <a:r>
              <a:rPr lang="en-US" sz="1600" dirty="0" smtClean="0">
                <a:solidFill>
                  <a:srgbClr val="000000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>SNSs(Social Network Sites) usage distributed amongst various demographic</a:t>
            </a:r>
          </a:p>
          <a:p>
            <a:pPr algn="ctr">
              <a:buNone/>
            </a:pPr>
            <a:r>
              <a:rPr lang="en-US" sz="1600" dirty="0" smtClean="0">
                <a:solidFill>
                  <a:srgbClr val="000000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>groups, gender and SNS usage, and SNS and age factor.</a:t>
            </a:r>
          </a:p>
          <a:p>
            <a:pPr algn="ctr">
              <a:buNone/>
            </a:pPr>
            <a:r>
              <a:rPr lang="en-US" sz="1600" dirty="0" smtClean="0">
                <a:solidFill>
                  <a:srgbClr val="000000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/>
            </a:r>
            <a:endParaRPr lang="en-US" dirty="0"/>
          </a:p>
        </p:txBody>
      </p:sp>
      <p:sp>
        <p:nvSpPr>
          <p:cNvPr id="57" name="Object 56"/>
          <p:cNvSpPr/>
          <p:nvPr/>
        </p:nvSpPr>
        <p:spPr>
          <a:xfrm>
            <a:off x="5885115" y="0"/>
            <a:ext cx="1633860" cy="471709"/>
          </a:xfrm>
          <a:prstGeom prst="rect">
            <a:avLst/>
          </a:prstGeom>
          <a:solidFill>
            <a:srgbClr val="ff4f2d"/>
          </a:solidFill>
        </p:spPr>
        <p:txBody>
          <a:bodyPr wrap="square" rtlCol="0" anchor="ctr">
            <a:normAutofit fontScale="85000" lnSpcReduction="20000"/>
          </a:bodyPr>
          <a:lstStyle/>
          <a:p>
            <a:pPr algn="ctr">
              <a:buNone/>
            </a:pPr>
            <a:r>
              <a:rPr lang="en-US" sz="1600" dirty="0" smtClean="0">
                <a:solidFill>
                  <a:srgbClr val="ffffff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> Dataset</a:t>
            </a:r>
            <a:endParaRPr lang="en-US" dirty="0"/>
          </a:p>
        </p:txBody>
      </p:sp>
      <p:sp>
        <p:nvSpPr>
          <p:cNvPr id="58" name="Object 57"/>
          <p:cNvSpPr/>
          <p:nvPr/>
        </p:nvSpPr>
        <p:spPr>
          <a:xfrm>
            <a:off x="5885115" y="471709"/>
            <a:ext cx="1633860" cy="1857353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ctr">
              <a:buNone/>
            </a:pPr>
            <a:r>
              <a:rPr lang="en-US" sz="1600" dirty="0" smtClean="0">
                <a:solidFill>
                  <a:srgbClr val="000000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>The data collection has been based on a public social network, where the text chatting interface has been equipped with keylogging functionalities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5885115" y="2329062"/>
            <a:ext cx="1633860" cy="1975280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ctr">
              <a:buNone/>
            </a:pPr>
            <a:r>
              <a:rPr lang="en-US" sz="1600" dirty="0" smtClean="0">
                <a:solidFill>
                  <a:srgbClr val="000000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>Facebook, Whatsapp, Instagram analysis.</a:t>
            </a:r>
            <a:endParaRPr lang="en-US" dirty="0"/>
          </a:p>
        </p:txBody>
      </p:sp>
      <p:sp>
        <p:nvSpPr>
          <p:cNvPr id="60" name="Object 59"/>
          <p:cNvSpPr/>
          <p:nvPr/>
        </p:nvSpPr>
        <p:spPr>
          <a:xfrm>
            <a:off x="7518974" y="0"/>
            <a:ext cx="1633860" cy="471709"/>
          </a:xfrm>
          <a:prstGeom prst="rect">
            <a:avLst/>
          </a:prstGeom>
          <a:solidFill>
            <a:srgbClr val="ff4f2d"/>
          </a:solidFill>
        </p:spPr>
        <p:txBody>
          <a:bodyPr wrap="square" rtlCol="0" anchor="ctr">
            <a:normAutofit fontScale="85000" lnSpcReduction="20000"/>
          </a:bodyPr>
          <a:lstStyle/>
          <a:p>
            <a:pPr algn="ctr">
              <a:buNone/>
            </a:pPr>
            <a:r>
              <a:rPr lang="en-US" sz="1600" dirty="0" smtClean="0">
                <a:solidFill>
                  <a:srgbClr val="ffffff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> Method</a:t>
            </a:r>
            <a:endParaRPr lang="en-US" dirty="0"/>
          </a:p>
        </p:txBody>
      </p:sp>
      <p:sp>
        <p:nvSpPr>
          <p:cNvPr id="61" name="Object 60"/>
          <p:cNvSpPr/>
          <p:nvPr/>
        </p:nvSpPr>
        <p:spPr>
          <a:xfrm>
            <a:off x="7518974" y="471709"/>
            <a:ext cx="1633860" cy="1857353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ctr">
              <a:buNone/>
            </a:pPr>
            <a:r>
              <a:rPr lang="en-US" sz="1600" dirty="0" smtClean="0">
                <a:solidFill>
                  <a:srgbClr val="000000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> LexicalFeatures, SyntacticFeatures, Turn-takingFeatures, Regression, Support Vector Regressor (-SVR) with RBF kernel.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7518974" y="2329062"/>
            <a:ext cx="1633860" cy="1975280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ctr">
              <a:buNone/>
            </a:pPr>
            <a:r>
              <a:rPr lang="en-US" sz="1600" dirty="0" smtClean="0">
                <a:solidFill>
                  <a:srgbClr val="000000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>Social</a:t>
            </a:r>
          </a:p>
          <a:p>
            <a:pPr algn="ctr">
              <a:buNone/>
            </a:pPr>
            <a:r>
              <a:rPr lang="en-US" sz="1600" dirty="0" smtClean="0">
                <a:solidFill>
                  <a:srgbClr val="000000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>Networking Site</a:t>
            </a:r>
          </a:p>
          <a:p>
            <a:pPr algn="ctr">
              <a:buNone/>
            </a:pPr>
            <a:r>
              <a:rPr lang="en-US" sz="1600" dirty="0" smtClean="0">
                <a:solidFill>
                  <a:srgbClr val="000000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>, Percentage of internet</a:t>
            </a:r>
          </a:p>
          <a:p>
            <a:pPr algn="ctr">
              <a:buNone/>
            </a:pPr>
            <a:r>
              <a:rPr lang="en-US" sz="1600" dirty="0" smtClean="0">
                <a:solidFill>
                  <a:srgbClr val="000000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>users using it</a:t>
            </a:r>
          </a:p>
          <a:p>
            <a:pPr algn="ctr">
              <a:buNone/>
            </a:pPr>
            <a:r>
              <a:rPr lang="en-US" sz="1600" dirty="0" smtClean="0">
                <a:solidFill>
                  <a:srgbClr val="000000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>Demographic group this service is most</a:t>
            </a:r>
          </a:p>
          <a:p>
            <a:pPr algn="ctr">
              <a:buNone/>
            </a:pPr>
            <a:r>
              <a:rPr lang="en-US" sz="1600" dirty="0" smtClean="0">
                <a:solidFill>
                  <a:srgbClr val="000000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>appealing to.</a:t>
            </a:r>
          </a:p>
          <a:p>
            <a:pPr algn="ctr">
              <a:buNone/>
            </a:pPr>
            <a:r>
              <a:rPr lang="en-US" sz="1600" dirty="0" smtClean="0">
                <a:solidFill>
                  <a:srgbClr val="000000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/>
            </a:r>
            <a:endParaRPr lang="en-US" dirty="0"/>
          </a:p>
        </p:txBody>
      </p:sp>
      <p:sp>
        <p:nvSpPr>
          <p:cNvPr id="63" name="Object 62"/>
          <p:cNvSpPr/>
          <p:nvPr/>
        </p:nvSpPr>
        <p:spPr>
          <a:xfrm>
            <a:off x="9152834" y="0"/>
            <a:ext cx="1633860" cy="471709"/>
          </a:xfrm>
          <a:prstGeom prst="rect">
            <a:avLst/>
          </a:prstGeom>
          <a:solidFill>
            <a:srgbClr val="ff4f2d"/>
          </a:solidFill>
        </p:spPr>
        <p:txBody>
          <a:bodyPr wrap="square" rtlCol="0" anchor="ctr">
            <a:normAutofit fontScale="85000" lnSpcReduction="20000"/>
          </a:bodyPr>
          <a:lstStyle/>
          <a:p>
            <a:pPr algn="ctr">
              <a:buNone/>
            </a:pPr>
            <a:r>
              <a:rPr lang="en-US" sz="1600" dirty="0" smtClean="0">
                <a:solidFill>
                  <a:srgbClr val="ffffff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> Challenges/ Gaps</a:t>
            </a:r>
            <a:endParaRPr lang="en-US" dirty="0"/>
          </a:p>
        </p:txBody>
      </p:sp>
      <p:sp>
        <p:nvSpPr>
          <p:cNvPr id="64" name="Object 63"/>
          <p:cNvSpPr/>
          <p:nvPr/>
        </p:nvSpPr>
        <p:spPr>
          <a:xfrm>
            <a:off x="9152834" y="471709"/>
            <a:ext cx="1633860" cy="1857353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ctr">
              <a:buNone/>
            </a:pPr>
            <a:r>
              <a:rPr lang="en-US" sz="1600" dirty="0" smtClean="0">
                <a:solidFill>
                  <a:srgbClr val="000000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>-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9152834" y="2329062"/>
            <a:ext cx="1633860" cy="1975280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ctr">
              <a:buNone/>
            </a:pPr>
            <a:r>
              <a:rPr lang="en-US" sz="1600" dirty="0" smtClean="0">
                <a:solidFill>
                  <a:srgbClr val="000000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>-</a:t>
            </a:r>
          </a:p>
          <a:p>
            <a:pPr algn="ctr">
              <a:buNone/>
            </a:pPr>
            <a:r>
              <a:rPr lang="en-US" sz="1600" dirty="0" smtClean="0">
                <a:solidFill>
                  <a:srgbClr val="000000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>Tracking the global digital gender gap</a:t>
            </a:r>
          </a:p>
          <a:p>
            <a:pPr algn="ctr">
              <a:buNone/>
            </a:pPr>
            <a:r>
              <a:rPr lang="en-US" sz="1600" dirty="0" smtClean="0">
                <a:solidFill>
                  <a:srgbClr val="000000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/>
            </a:r>
          </a:p>
          <a:p>
            <a:pPr algn="ctr">
              <a:buNone/>
            </a:pPr>
            <a:r>
              <a:rPr lang="en-US" sz="1600" dirty="0" smtClean="0">
                <a:solidFill>
                  <a:srgbClr val="000000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>Tracking the global digital gender gap</a:t>
            </a:r>
            <a:endParaRPr lang="en-US" dirty="0"/>
          </a:p>
        </p:txBody>
      </p:sp>
      <p:sp>
        <p:nvSpPr>
          <p:cNvPr id="66" name="Object 65"/>
          <p:cNvSpPr/>
          <p:nvPr/>
        </p:nvSpPr>
        <p:spPr>
          <a:xfrm>
            <a:off x="10786694" y="0"/>
            <a:ext cx="1402258" cy="471709"/>
          </a:xfrm>
          <a:prstGeom prst="rect">
            <a:avLst/>
          </a:prstGeom>
          <a:solidFill>
            <a:srgbClr val="ff4f2d"/>
          </a:solidFill>
        </p:spPr>
        <p:txBody>
          <a:bodyPr wrap="square" rtlCol="0" anchor="ctr">
            <a:normAutofit fontScale="85000" lnSpcReduction="20000"/>
          </a:bodyPr>
          <a:lstStyle/>
          <a:p>
            <a:pPr algn="ctr">
              <a:buNone/>
            </a:pPr>
            <a:r>
              <a:rPr lang="en-US" sz="1600" dirty="0" smtClean="0">
                <a:solidFill>
                  <a:srgbClr val="ffffff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> Accuracy and comments</a:t>
            </a:r>
            <a:endParaRPr lang="en-US" dirty="0"/>
          </a:p>
        </p:txBody>
      </p:sp>
      <p:sp>
        <p:nvSpPr>
          <p:cNvPr id="67" name="Object 66"/>
          <p:cNvSpPr/>
          <p:nvPr/>
        </p:nvSpPr>
        <p:spPr>
          <a:xfrm>
            <a:off x="10786694" y="471709"/>
            <a:ext cx="1402258" cy="1857353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ctr">
              <a:buNone/>
            </a:pPr>
            <a:r>
              <a:rPr lang="en-US" sz="1600" dirty="0" smtClean="0">
                <a:solidFill>
                  <a:srgbClr val="000000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>63.5% AUC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10786694" y="2329062"/>
            <a:ext cx="1402258" cy="1975280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ctr">
              <a:buNone/>
            </a:pPr>
            <a:r>
              <a:rPr lang="en-US" sz="1600" dirty="0" smtClean="0">
                <a:solidFill>
                  <a:srgbClr val="000000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>This review study explored the demographics of SNS usage using</a:t>
            </a:r>
          </a:p>
          <a:p>
            <a:pPr algn="ctr">
              <a:buNone/>
            </a:pPr>
            <a:r>
              <a:rPr lang="en-US" sz="1600" dirty="0" smtClean="0">
                <a:solidFill>
                  <a:srgbClr val="000000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>three case-studies: Facebook, Instagram, and WhatsApp.</a:t>
            </a:r>
          </a:p>
          <a:p>
            <a:pPr algn="ctr">
              <a:buNone/>
            </a:pPr>
            <a:r>
              <a:rPr lang="en-US" sz="1600" dirty="0" smtClean="0">
                <a:solidFill>
                  <a:srgbClr val="000000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/>
            </a:r>
            <a:endParaRPr lang="en-US" dirty="0"/>
          </a:p>
        </p:txBody>
      </p:sp>
      <p:sp>
        <p:nvSpPr>
          <p:cNvPr id="69" name="Object 68"/>
          <p:cNvSpPr/>
          <p:nvPr/>
        </p:nvSpPr>
        <p:spPr>
          <a:xfrm>
            <a:off x="0" y="4304342"/>
            <a:ext cx="729572" cy="2551944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l">
              <a:buNone/>
            </a:pPr>
            <a:r>
              <a:rPr lang="en-US" sz="1600" dirty="0" smtClean="0">
                <a:solidFill>
                  <a:srgbClr val="000000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>[9]</a:t>
            </a:r>
          </a:p>
          <a:p>
            <a:pPr algn="l">
              <a:buNone/>
            </a:pPr>
            <a:r>
              <a:rPr lang="en-US" sz="1600" dirty="0" smtClean="0">
                <a:solidFill>
                  <a:srgbClr val="000000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/>
            </a:r>
            <a:endParaRPr lang="en-US" dirty="0"/>
          </a:p>
        </p:txBody>
      </p:sp>
      <p:sp>
        <p:nvSpPr>
          <p:cNvPr id="70" name="Object 69"/>
          <p:cNvSpPr/>
          <p:nvPr/>
        </p:nvSpPr>
        <p:spPr>
          <a:xfrm>
            <a:off x="729572" y="4304342"/>
            <a:ext cx="1853361" cy="2551944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ctr">
              <a:buNone/>
            </a:pPr>
            <a:r>
              <a:rPr lang="en-US" sz="1600" dirty="0" smtClean="0">
                <a:solidFill>
                  <a:srgbClr val="000000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>Predicting Personality Using Answers to Open-Ended Interview Questions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2582932" y="4304342"/>
            <a:ext cx="786181" cy="2551944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ctr">
              <a:buNone/>
            </a:pPr>
            <a:r>
              <a:rPr lang="en-US" sz="1600" dirty="0" smtClean="0">
                <a:solidFill>
                  <a:srgbClr val="000000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>2020</a:t>
            </a:r>
            <a:endParaRPr lang="en-US" dirty="0"/>
          </a:p>
        </p:txBody>
      </p:sp>
      <p:sp>
        <p:nvSpPr>
          <p:cNvPr id="72" name="Object 71"/>
          <p:cNvSpPr/>
          <p:nvPr/>
        </p:nvSpPr>
        <p:spPr>
          <a:xfrm>
            <a:off x="3369114" y="4304342"/>
            <a:ext cx="882141" cy="2551944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ctr">
              <a:buNone/>
            </a:pPr>
            <a:r>
              <a:rPr lang="en-US" sz="1600" dirty="0" smtClean="0">
                <a:solidFill>
                  <a:srgbClr val="000000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>Madhura Jayaratne; Buddhi Jayatilleke</a:t>
            </a:r>
            <a:endParaRPr lang="en-US" dirty="0"/>
          </a:p>
        </p:txBody>
      </p:sp>
      <p:sp>
        <p:nvSpPr>
          <p:cNvPr id="73" name="Object 72"/>
          <p:cNvSpPr/>
          <p:nvPr/>
        </p:nvSpPr>
        <p:spPr>
          <a:xfrm>
            <a:off x="4251255" y="4304342"/>
            <a:ext cx="1633860" cy="2551944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ctr">
              <a:buNone/>
            </a:pPr>
            <a:r>
              <a:rPr lang="en-US" sz="1600" dirty="0" smtClean="0">
                <a:solidFill>
                  <a:srgbClr val="000000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>Textual content of</a:t>
            </a:r>
          </a:p>
          <a:p>
            <a:pPr algn="ctr">
              <a:buNone/>
            </a:pPr>
            <a:r>
              <a:rPr lang="en-US" sz="1600" dirty="0" smtClean="0">
                <a:solidFill>
                  <a:srgbClr val="000000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>answers to standard interview questions related to past behaviour and situational judgement can be used  to infer personality traits</a:t>
            </a:r>
          </a:p>
          <a:p>
            <a:pPr algn="ctr">
              <a:buNone/>
            </a:pPr>
            <a:r>
              <a:rPr lang="en-US" sz="1600" dirty="0" smtClean="0">
                <a:solidFill>
                  <a:srgbClr val="000000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/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885115" y="4304342"/>
            <a:ext cx="1633860" cy="2551944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ctr">
              <a:buNone/>
            </a:pPr>
            <a:r>
              <a:rPr lang="en-US" sz="1600" dirty="0" smtClean="0">
                <a:solidFill>
                  <a:srgbClr val="000000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>Data from over 46,000 job applicants who completed an online chat</a:t>
            </a:r>
          </a:p>
          <a:p>
            <a:pPr algn="ctr">
              <a:buNone/>
            </a:pPr>
            <a:r>
              <a:rPr lang="en-US" sz="1600" dirty="0" smtClean="0">
                <a:solidFill>
                  <a:srgbClr val="000000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>interview</a:t>
            </a:r>
          </a:p>
          <a:p>
            <a:pPr algn="ctr">
              <a:buNone/>
            </a:pPr>
            <a:r>
              <a:rPr lang="en-US" sz="1600" dirty="0" smtClean="0">
                <a:solidFill>
                  <a:srgbClr val="000000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/>
            </a:r>
            <a:endParaRPr lang="en-US" dirty="0"/>
          </a:p>
        </p:txBody>
      </p:sp>
      <p:sp>
        <p:nvSpPr>
          <p:cNvPr id="75" name="Object 74"/>
          <p:cNvSpPr/>
          <p:nvPr/>
        </p:nvSpPr>
        <p:spPr>
          <a:xfrm>
            <a:off x="7518974" y="4304342"/>
            <a:ext cx="1633860" cy="2551944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ctr">
              <a:buNone/>
            </a:pPr>
            <a:r>
              <a:rPr lang="en-US" sz="1600" dirty="0" smtClean="0">
                <a:solidFill>
                  <a:srgbClr val="000000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>HEXACO model of personality as</a:t>
            </a:r>
          </a:p>
          <a:p>
            <a:pPr algn="ctr">
              <a:buNone/>
            </a:pPr>
            <a:r>
              <a:rPr lang="en-US" sz="1600" dirty="0" smtClean="0">
                <a:solidFill>
                  <a:srgbClr val="000000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>the underlying personality representation model, open-vocabulary approach in nlp, regression model</a:t>
            </a:r>
          </a:p>
          <a:p>
            <a:pPr algn="ctr">
              <a:buNone/>
            </a:pPr>
            <a:r>
              <a:rPr lang="en-US" sz="1600" dirty="0" smtClean="0">
                <a:solidFill>
                  <a:srgbClr val="000000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/>
            </a:r>
            <a:endParaRPr lang="en-US" dirty="0"/>
          </a:p>
        </p:txBody>
      </p:sp>
      <p:sp>
        <p:nvSpPr>
          <p:cNvPr id="76" name="Object 75"/>
          <p:cNvSpPr/>
          <p:nvPr/>
        </p:nvSpPr>
        <p:spPr>
          <a:xfrm>
            <a:off x="9152834" y="4304342"/>
            <a:ext cx="1633860" cy="2551944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ctr">
              <a:buNone/>
            </a:pPr>
            <a:r>
              <a:rPr lang="en-US" sz="1600" dirty="0" smtClean="0">
                <a:solidFill>
                  <a:srgbClr val="000000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>Used only the semantic level features (terms, topics etc).Exploring whether other types of</a:t>
            </a:r>
          </a:p>
          <a:p>
            <a:pPr algn="ctr">
              <a:buNone/>
            </a:pPr>
            <a:r>
              <a:rPr lang="en-US" sz="1600" dirty="0" smtClean="0">
                <a:solidFill>
                  <a:srgbClr val="000000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>features, such as the use of parts of speech (POS), readability,</a:t>
            </a:r>
          </a:p>
          <a:p>
            <a:pPr algn="ctr">
              <a:buNone/>
            </a:pPr>
            <a:r>
              <a:rPr lang="en-US" sz="1600" dirty="0" smtClean="0">
                <a:solidFill>
                  <a:srgbClr val="000000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>formality, use of emojis etc. can further increase the accuracy. </a:t>
            </a:r>
          </a:p>
          <a:p>
            <a:pPr algn="ctr">
              <a:buNone/>
            </a:pPr>
            <a:r>
              <a:rPr lang="en-US" sz="1600" dirty="0" smtClean="0">
                <a:solidFill>
                  <a:srgbClr val="000000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/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10786694" y="4304342"/>
            <a:ext cx="1402258" cy="2551944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ctr">
              <a:buNone/>
            </a:pPr>
            <a:r>
              <a:rPr lang="en-US" sz="1600" dirty="0" smtClean="0">
                <a:solidFill>
                  <a:srgbClr val="000000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>an average</a:t>
            </a:r>
          </a:p>
          <a:p>
            <a:pPr algn="ctr">
              <a:buNone/>
            </a:pPr>
            <a:r>
              <a:rPr lang="en-US" sz="1600" dirty="0" smtClean="0">
                <a:solidFill>
                  <a:srgbClr val="000000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>correlation of 0.387 over other representation methods.</a:t>
            </a:r>
          </a:p>
          <a:p>
            <a:pPr algn="ctr">
              <a:buNone/>
            </a:pPr>
            <a:r>
              <a:rPr lang="en-US" sz="1600" dirty="0" smtClean="0">
                <a:solidFill>
                  <a:srgbClr val="000000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/>
            </a:r>
            <a:endParaRPr lang="en-US" dirty="0"/>
          </a:p>
        </p:txBody>
      </p:sp>
    </p:spTree>
    <p:custDataLst/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130c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799902" y="790378"/>
            <a:ext cx="11646163" cy="6227793"/>
          </a:xfrm>
          <a:prstGeom prst="rect">
            <a:avLst/>
          </a:prstGeom>
        </p:spPr>
      </p:pic>
      <p:pic>
        <p:nvPicPr>
          <p:cNvPr id="3" name="Object 2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9902" y="790378"/>
            <a:ext cx="11646163" cy="6227793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799900" y="790377"/>
            <a:ext cx="696620" cy="792993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ctr">
              <a:buNone/>
            </a:pPr>
            <a:r>
              <a:rPr lang="en-US" sz="1600" dirty="0" smtClean="0">
                <a:solidFill>
                  <a:srgbClr val="000000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> Sl no.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799900" y="1583370"/>
            <a:ext cx="696620" cy="1447211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l">
              <a:buNone/>
            </a:pPr>
            <a:r>
              <a:rPr lang="en-US" sz="1600" dirty="0" smtClean="0">
                <a:solidFill>
                  <a:srgbClr val="000000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>[1]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799900" y="3030581"/>
            <a:ext cx="696620" cy="1883357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l">
              <a:buNone/>
            </a:pPr>
            <a:r>
              <a:rPr lang="en-US" sz="1600" dirty="0" smtClean="0">
                <a:solidFill>
                  <a:srgbClr val="000000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>[2]</a:t>
            </a:r>
            <a:endParaRPr lang="en-US" dirty="0"/>
          </a:p>
        </p:txBody>
      </p:sp>
      <p:sp>
        <p:nvSpPr>
          <p:cNvPr id="7" name="Object 6"/>
          <p:cNvSpPr/>
          <p:nvPr/>
        </p:nvSpPr>
        <p:spPr>
          <a:xfrm>
            <a:off x="1496520" y="790377"/>
            <a:ext cx="1295143" cy="792993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ctr">
              <a:buNone/>
            </a:pPr>
            <a:r>
              <a:rPr lang="en-US" sz="1600" dirty="0" smtClean="0">
                <a:solidFill>
                  <a:srgbClr val="000000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> Title of the paper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1496520" y="1583370"/>
            <a:ext cx="1295143" cy="1447211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ctr">
              <a:buNone/>
            </a:pPr>
            <a:r>
              <a:rPr lang="en-US" sz="1600" dirty="0" smtClean="0">
                <a:solidFill>
                  <a:srgbClr val="000000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>TutorialVQA: Question Answering Dataset for Tutorial Videos </a:t>
            </a:r>
            <a:endParaRPr lang="en-US" dirty="0"/>
          </a:p>
        </p:txBody>
      </p:sp>
      <p:sp>
        <p:nvSpPr>
          <p:cNvPr id="9" name="Object 8"/>
          <p:cNvSpPr/>
          <p:nvPr/>
        </p:nvSpPr>
        <p:spPr>
          <a:xfrm>
            <a:off x="1496520" y="3030581"/>
            <a:ext cx="1295143" cy="1883357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ctr">
              <a:buNone/>
            </a:pPr>
            <a:r>
              <a:rPr lang="en-US" sz="1600" dirty="0" smtClean="0">
                <a:solidFill>
                  <a:srgbClr val="000000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>A comparative study of language transformers for video question answering</a:t>
            </a:r>
            <a:endParaRPr lang="en-US" dirty="0"/>
          </a:p>
        </p:txBody>
      </p:sp>
      <p:sp>
        <p:nvSpPr>
          <p:cNvPr id="10" name="Object 9"/>
          <p:cNvSpPr/>
          <p:nvPr/>
        </p:nvSpPr>
        <p:spPr>
          <a:xfrm>
            <a:off x="2791664" y="790377"/>
            <a:ext cx="1013165" cy="792993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ctr">
              <a:buNone/>
            </a:pPr>
            <a:r>
              <a:rPr lang="en-US" sz="1600" dirty="0" smtClean="0">
                <a:solidFill>
                  <a:srgbClr val="000000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> Year of publication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2791664" y="1583370"/>
            <a:ext cx="1013165" cy="1447211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ctr">
              <a:buNone/>
            </a:pPr>
            <a:r>
              <a:rPr lang="en-US" sz="1600" dirty="0" smtClean="0">
                <a:solidFill>
                  <a:srgbClr val="000000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>2020</a:t>
            </a:r>
            <a:endParaRPr lang="en-US" dirty="0"/>
          </a:p>
        </p:txBody>
      </p:sp>
      <p:sp>
        <p:nvSpPr>
          <p:cNvPr id="12" name="Object 11"/>
          <p:cNvSpPr/>
          <p:nvPr/>
        </p:nvSpPr>
        <p:spPr>
          <a:xfrm>
            <a:off x="2791664" y="3030581"/>
            <a:ext cx="1013165" cy="1883357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ctr">
              <a:buNone/>
            </a:pPr>
            <a:r>
              <a:rPr lang="en-US" sz="1600" dirty="0" smtClean="0">
                <a:solidFill>
                  <a:srgbClr val="000000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>2021</a:t>
            </a:r>
            <a:endParaRPr lang="en-US" dirty="0"/>
          </a:p>
        </p:txBody>
      </p:sp>
      <p:sp>
        <p:nvSpPr>
          <p:cNvPr id="13" name="Object 12"/>
          <p:cNvSpPr/>
          <p:nvPr/>
        </p:nvSpPr>
        <p:spPr>
          <a:xfrm>
            <a:off x="3804828" y="790377"/>
            <a:ext cx="1054318" cy="792993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ctr">
              <a:buNone/>
            </a:pPr>
            <a:r>
              <a:rPr lang="en-US" sz="1600" dirty="0" smtClean="0">
                <a:solidFill>
                  <a:srgbClr val="000000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> Author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804828" y="1583370"/>
            <a:ext cx="1054318" cy="1447211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ctr">
              <a:buNone/>
            </a:pPr>
            <a:r>
              <a:rPr lang="en-US" sz="1600" dirty="0" smtClean="0">
                <a:solidFill>
                  <a:srgbClr val="000000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>Anthony Colas et. al</a:t>
            </a:r>
            <a:endParaRPr lang="en-US" dirty="0"/>
          </a:p>
        </p:txBody>
      </p:sp>
      <p:sp>
        <p:nvSpPr>
          <p:cNvPr id="15" name="Object 14"/>
          <p:cNvSpPr/>
          <p:nvPr/>
        </p:nvSpPr>
        <p:spPr>
          <a:xfrm>
            <a:off x="3804828" y="3030581"/>
            <a:ext cx="1054318" cy="1883357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ctr">
              <a:buNone/>
            </a:pPr>
            <a:r>
              <a:rPr lang="en-US" sz="1600" dirty="0" smtClean="0">
                <a:solidFill>
                  <a:srgbClr val="000000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>Zekun Yang et. al</a:t>
            </a:r>
            <a:endParaRPr lang="en-US" dirty="0"/>
          </a:p>
        </p:txBody>
      </p:sp>
      <p:sp>
        <p:nvSpPr>
          <p:cNvPr id="16" name="Object 15"/>
          <p:cNvSpPr/>
          <p:nvPr/>
        </p:nvSpPr>
        <p:spPr>
          <a:xfrm>
            <a:off x="4859147" y="790377"/>
            <a:ext cx="1560066" cy="792993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ctr">
              <a:buNone/>
            </a:pPr>
            <a:r>
              <a:rPr lang="en-US" sz="1600" dirty="0" smtClean="0">
                <a:solidFill>
                  <a:srgbClr val="000000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> Aim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59147" y="1583370"/>
            <a:ext cx="1560066" cy="1447211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ctr">
              <a:buNone/>
            </a:pPr>
            <a:r>
              <a:rPr lang="en-US" sz="1600" dirty="0" smtClean="0">
                <a:solidFill>
                  <a:srgbClr val="000000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>Non-factoid VQA on tutorial videos</a:t>
            </a:r>
            <a:endParaRPr lang="en-US" dirty="0"/>
          </a:p>
        </p:txBody>
      </p:sp>
      <p:sp>
        <p:nvSpPr>
          <p:cNvPr id="18" name="Object 17"/>
          <p:cNvSpPr/>
          <p:nvPr/>
        </p:nvSpPr>
        <p:spPr>
          <a:xfrm>
            <a:off x="4859147" y="3030581"/>
            <a:ext cx="1560066" cy="1883357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ctr">
              <a:buNone/>
            </a:pPr>
            <a:r>
              <a:rPr lang="en-US" sz="1600" dirty="0" smtClean="0">
                <a:solidFill>
                  <a:srgbClr val="000000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>Usage of transformers + novel architecture on various existing datasets</a:t>
            </a:r>
            <a:endParaRPr lang="en-US" dirty="0"/>
          </a:p>
        </p:txBody>
      </p:sp>
      <p:sp>
        <p:nvSpPr>
          <p:cNvPr id="19" name="Object 18"/>
          <p:cNvSpPr/>
          <p:nvPr/>
        </p:nvSpPr>
        <p:spPr>
          <a:xfrm>
            <a:off x="6419213" y="790377"/>
            <a:ext cx="1560066" cy="792993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ctr">
              <a:buNone/>
            </a:pPr>
            <a:r>
              <a:rPr lang="en-US" sz="1600" dirty="0" smtClean="0">
                <a:solidFill>
                  <a:srgbClr val="000000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> Dataset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6419213" y="1583370"/>
            <a:ext cx="1560066" cy="1447211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ctr">
              <a:buNone/>
            </a:pPr>
            <a:r>
              <a:rPr lang="en-US" sz="1600" dirty="0" smtClean="0">
                <a:solidFill>
                  <a:srgbClr val="000000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>Unique tutorial based dataset, created using Amazon mechanical Turk</a:t>
            </a:r>
            <a:endParaRPr lang="en-US" dirty="0"/>
          </a:p>
        </p:txBody>
      </p:sp>
      <p:sp>
        <p:nvSpPr>
          <p:cNvPr id="21" name="Object 20"/>
          <p:cNvSpPr/>
          <p:nvPr/>
        </p:nvSpPr>
        <p:spPr>
          <a:xfrm>
            <a:off x="6419213" y="3030581"/>
            <a:ext cx="1560066" cy="1883357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ctr">
              <a:buNone/>
            </a:pPr>
            <a:r>
              <a:rPr lang="en-US" sz="1600" dirty="0" smtClean="0">
                <a:solidFill>
                  <a:srgbClr val="000000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>Multiple existing datasets of TV shows and movies</a:t>
            </a:r>
            <a:endParaRPr lang="en-US" dirty="0"/>
          </a:p>
        </p:txBody>
      </p:sp>
      <p:sp>
        <p:nvSpPr>
          <p:cNvPr id="22" name="Object 21"/>
          <p:cNvSpPr/>
          <p:nvPr/>
        </p:nvSpPr>
        <p:spPr>
          <a:xfrm>
            <a:off x="7979279" y="790377"/>
            <a:ext cx="1560066" cy="792993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ctr">
              <a:buNone/>
            </a:pPr>
            <a:r>
              <a:rPr lang="en-US" sz="1600" dirty="0" smtClean="0">
                <a:solidFill>
                  <a:srgbClr val="000000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> Method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7979279" y="1583370"/>
            <a:ext cx="1560066" cy="1447211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ctr">
              <a:buNone/>
            </a:pPr>
            <a:r>
              <a:rPr lang="en-US" sz="1600" dirty="0" smtClean="0">
                <a:solidFill>
                  <a:srgbClr val="000000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>Encoding and decoding -&gt; BiLSTMs + TF-IDF</a:t>
            </a:r>
            <a:endParaRPr lang="en-US" dirty="0"/>
          </a:p>
        </p:txBody>
      </p:sp>
      <p:sp>
        <p:nvSpPr>
          <p:cNvPr id="24" name="Object 23"/>
          <p:cNvSpPr/>
          <p:nvPr/>
        </p:nvSpPr>
        <p:spPr>
          <a:xfrm>
            <a:off x="7979279" y="3030581"/>
            <a:ext cx="1560066" cy="1883357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ctr">
              <a:buNone/>
            </a:pPr>
            <a:r>
              <a:rPr lang="en-US" sz="1600" dirty="0" smtClean="0">
                <a:solidFill>
                  <a:srgbClr val="000000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>BERT + XLNet + RoBERTa + ALBERT</a:t>
            </a:r>
            <a:endParaRPr lang="en-US" dirty="0"/>
          </a:p>
        </p:txBody>
      </p:sp>
      <p:sp>
        <p:nvSpPr>
          <p:cNvPr id="25" name="Object 24"/>
          <p:cNvSpPr/>
          <p:nvPr/>
        </p:nvSpPr>
        <p:spPr>
          <a:xfrm>
            <a:off x="9539346" y="790377"/>
            <a:ext cx="1560066" cy="792993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ctr">
              <a:buNone/>
            </a:pPr>
            <a:r>
              <a:rPr lang="en-US" sz="1600" dirty="0" smtClean="0">
                <a:solidFill>
                  <a:srgbClr val="000000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> Challenges/ Gaps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9539346" y="1583370"/>
            <a:ext cx="1560066" cy="1447211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ctr">
              <a:buNone/>
            </a:pPr>
            <a:r>
              <a:rPr lang="en-US" sz="1600" dirty="0" smtClean="0">
                <a:solidFill>
                  <a:srgbClr val="000000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>Overlapping errors + model fails to identify precise boundaries</a:t>
            </a:r>
            <a:endParaRPr lang="en-US" dirty="0"/>
          </a:p>
        </p:txBody>
      </p:sp>
      <p:sp>
        <p:nvSpPr>
          <p:cNvPr id="27" name="Object 26"/>
          <p:cNvSpPr/>
          <p:nvPr/>
        </p:nvSpPr>
        <p:spPr>
          <a:xfrm>
            <a:off x="9539346" y="3030581"/>
            <a:ext cx="1560066" cy="1883357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ctr">
              <a:buNone/>
            </a:pPr>
            <a:r>
              <a:rPr lang="en-US" sz="1600" dirty="0" smtClean="0">
                <a:solidFill>
                  <a:srgbClr val="000000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>Focuses mainly on tv shows and movies</a:t>
            </a:r>
            <a:endParaRPr lang="en-US" dirty="0"/>
          </a:p>
        </p:txBody>
      </p:sp>
      <p:sp>
        <p:nvSpPr>
          <p:cNvPr id="28" name="Object 27"/>
          <p:cNvSpPr/>
          <p:nvPr/>
        </p:nvSpPr>
        <p:spPr>
          <a:xfrm>
            <a:off x="11099412" y="790377"/>
            <a:ext cx="1338925" cy="792993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ctr">
              <a:buNone/>
            </a:pPr>
            <a:r>
              <a:rPr lang="en-US" sz="1600" dirty="0" smtClean="0">
                <a:solidFill>
                  <a:srgbClr val="000000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> Accuracy and comments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11099412" y="1583370"/>
            <a:ext cx="1338925" cy="1447211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ctr">
              <a:buNone/>
            </a:pPr>
            <a:r>
              <a:rPr lang="en-US" sz="1600" dirty="0" smtClean="0">
                <a:solidFill>
                  <a:srgbClr val="000000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>63.85% </a:t>
            </a:r>
            <a:endParaRPr lang="en-US" dirty="0"/>
          </a:p>
        </p:txBody>
      </p:sp>
      <p:sp>
        <p:nvSpPr>
          <p:cNvPr id="30" name="Object 29"/>
          <p:cNvSpPr/>
          <p:nvPr/>
        </p:nvSpPr>
        <p:spPr>
          <a:xfrm>
            <a:off x="11099412" y="3030581"/>
            <a:ext cx="1338925" cy="1883357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ctr">
              <a:buNone/>
            </a:pPr>
            <a:r>
              <a:rPr lang="en-US" sz="1600" dirty="0" smtClean="0">
                <a:solidFill>
                  <a:srgbClr val="000000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>72 % </a:t>
            </a:r>
            <a:endParaRPr lang="en-US" dirty="0"/>
          </a:p>
        </p:txBody>
      </p:sp>
      <p:sp>
        <p:nvSpPr>
          <p:cNvPr id="31" name="Object 30"/>
          <p:cNvSpPr/>
          <p:nvPr/>
        </p:nvSpPr>
        <p:spPr>
          <a:xfrm>
            <a:off x="799900" y="4913939"/>
            <a:ext cx="696620" cy="2101430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l">
              <a:buNone/>
            </a:pPr>
            <a:r>
              <a:rPr lang="en-US" sz="1600" dirty="0" smtClean="0">
                <a:solidFill>
                  <a:srgbClr val="000000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>[3]</a:t>
            </a:r>
          </a:p>
          <a:p>
            <a:pPr algn="l">
              <a:buNone/>
            </a:pPr>
            <a:r>
              <a:rPr lang="en-US" sz="1600" dirty="0" smtClean="0">
                <a:solidFill>
                  <a:srgbClr val="000000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/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496520" y="4913939"/>
            <a:ext cx="1295143" cy="2101430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ctr">
              <a:buNone/>
            </a:pPr>
            <a:r>
              <a:rPr lang="en-US" sz="1600" dirty="0" smtClean="0">
                <a:solidFill>
                  <a:srgbClr val="000000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>KnowIT VQA: Answering Knowledge-Based Questions about Videos</a:t>
            </a:r>
          </a:p>
          <a:p>
            <a:pPr algn="ctr">
              <a:buNone/>
            </a:pPr>
            <a:r>
              <a:rPr lang="en-US" sz="1600" dirty="0" smtClean="0">
                <a:solidFill>
                  <a:srgbClr val="000000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/>
            </a:r>
            <a:endParaRPr lang="en-US" dirty="0"/>
          </a:p>
        </p:txBody>
      </p:sp>
      <p:sp>
        <p:nvSpPr>
          <p:cNvPr id="33" name="Object 32"/>
          <p:cNvSpPr/>
          <p:nvPr/>
        </p:nvSpPr>
        <p:spPr>
          <a:xfrm>
            <a:off x="2791664" y="4913939"/>
            <a:ext cx="1013165" cy="2101430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ctr">
              <a:buNone/>
            </a:pPr>
            <a:r>
              <a:rPr lang="en-US" sz="1600" dirty="0" smtClean="0">
                <a:solidFill>
                  <a:srgbClr val="000000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>2019</a:t>
            </a:r>
          </a:p>
          <a:p>
            <a:pPr algn="ctr">
              <a:buNone/>
            </a:pPr>
            <a:r>
              <a:rPr lang="en-US" sz="1600" dirty="0" smtClean="0">
                <a:solidFill>
                  <a:srgbClr val="000000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/>
            </a:r>
            <a:endParaRPr lang="en-US" dirty="0"/>
          </a:p>
        </p:txBody>
      </p:sp>
      <p:sp>
        <p:nvSpPr>
          <p:cNvPr id="34" name="Object 33"/>
          <p:cNvSpPr/>
          <p:nvPr/>
        </p:nvSpPr>
        <p:spPr>
          <a:xfrm>
            <a:off x="3804828" y="4913939"/>
            <a:ext cx="1054318" cy="2101430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ctr">
              <a:buNone/>
            </a:pPr>
            <a:r>
              <a:rPr lang="en-US" sz="1600" dirty="0" smtClean="0">
                <a:solidFill>
                  <a:srgbClr val="000000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>Noa Garcia et al.</a:t>
            </a:r>
          </a:p>
          <a:p>
            <a:pPr algn="ctr">
              <a:buNone/>
            </a:pPr>
            <a:r>
              <a:rPr lang="en-US" sz="1600" dirty="0" smtClean="0">
                <a:solidFill>
                  <a:srgbClr val="000000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/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4859147" y="4913939"/>
            <a:ext cx="1560066" cy="2101430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ctr">
              <a:buNone/>
            </a:pPr>
            <a:r>
              <a:rPr lang="en-US" sz="1600" dirty="0" smtClean="0">
                <a:solidFill>
                  <a:srgbClr val="000000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>Knowledge based VQA compared with visual, temporal and textual questions</a:t>
            </a:r>
            <a:endParaRPr lang="en-US" dirty="0"/>
          </a:p>
        </p:txBody>
      </p:sp>
      <p:sp>
        <p:nvSpPr>
          <p:cNvPr id="36" name="Object 35"/>
          <p:cNvSpPr/>
          <p:nvPr/>
        </p:nvSpPr>
        <p:spPr>
          <a:xfrm>
            <a:off x="6419213" y="4913939"/>
            <a:ext cx="1560066" cy="2101430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ctr">
              <a:buNone/>
            </a:pPr>
            <a:r>
              <a:rPr lang="en-US" sz="1600" dirty="0" smtClean="0">
                <a:solidFill>
                  <a:srgbClr val="000000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>Big Bang Theory dataset, created using Amazon mechanical Turk</a:t>
            </a:r>
          </a:p>
          <a:p>
            <a:pPr algn="ctr">
              <a:buNone/>
            </a:pPr>
            <a:r>
              <a:rPr lang="en-US" sz="1600" dirty="0" smtClean="0">
                <a:solidFill>
                  <a:srgbClr val="000000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/>
            </a:r>
            <a:endParaRPr lang="en-US" dirty="0"/>
          </a:p>
        </p:txBody>
      </p:sp>
      <p:sp>
        <p:nvSpPr>
          <p:cNvPr id="37" name="Object 36"/>
          <p:cNvSpPr/>
          <p:nvPr/>
        </p:nvSpPr>
        <p:spPr>
          <a:xfrm>
            <a:off x="7979279" y="4913939"/>
            <a:ext cx="1560066" cy="2101430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ctr">
              <a:buNone/>
            </a:pPr>
            <a:r>
              <a:rPr lang="en-US" sz="1600" dirty="0" smtClean="0">
                <a:solidFill>
                  <a:srgbClr val="000000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>ROCK- heavy knowledge base + knowledge base cleaning BERT + image features, concepts features + facial features and caption features</a:t>
            </a:r>
          </a:p>
          <a:p>
            <a:pPr algn="ctr">
              <a:buNone/>
            </a:pPr>
            <a:r>
              <a:rPr lang="en-US" sz="1600" dirty="0" smtClean="0">
                <a:solidFill>
                  <a:srgbClr val="000000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/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9539346" y="4913939"/>
            <a:ext cx="1560066" cy="2101430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ctr">
              <a:buNone/>
            </a:pPr>
            <a:r>
              <a:rPr lang="en-US" sz="1600" dirty="0" smtClean="0">
                <a:solidFill>
                  <a:srgbClr val="000000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>Knowledge base might not be sufficient</a:t>
            </a:r>
          </a:p>
          <a:p>
            <a:pPr algn="ctr">
              <a:buNone/>
            </a:pPr>
            <a:r>
              <a:rPr lang="en-US" sz="1600" dirty="0" smtClean="0">
                <a:solidFill>
                  <a:srgbClr val="000000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/>
            </a:r>
            <a:endParaRPr lang="en-US" dirty="0"/>
          </a:p>
        </p:txBody>
      </p:sp>
      <p:sp>
        <p:nvSpPr>
          <p:cNvPr id="39" name="Object 38"/>
          <p:cNvSpPr/>
          <p:nvPr/>
        </p:nvSpPr>
        <p:spPr>
          <a:xfrm>
            <a:off x="11099412" y="4913939"/>
            <a:ext cx="1338925" cy="2101430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ctr">
              <a:buNone/>
            </a:pPr>
            <a:r>
              <a:rPr lang="en-US" sz="1600" dirty="0" smtClean="0">
                <a:solidFill>
                  <a:srgbClr val="000000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>60-70% based on situations</a:t>
            </a:r>
          </a:p>
          <a:p>
            <a:pPr algn="ctr">
              <a:buNone/>
            </a:pPr>
            <a:r>
              <a:rPr lang="en-US" sz="1600" dirty="0" smtClean="0">
                <a:solidFill>
                  <a:srgbClr val="000000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/>
            </a:r>
            <a:endParaRPr lang="en-US" dirty="0"/>
          </a:p>
        </p:txBody>
      </p:sp>
      <p:pic>
        <p:nvPicPr>
          <p:cNvPr id="40" name="Object 39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0"/>
            <a:ext cx="12188952" cy="6865808"/>
          </a:xfrm>
          <a:prstGeom prst="rect">
            <a:avLst/>
          </a:prstGeom>
        </p:spPr>
      </p:pic>
      <p:pic>
        <p:nvPicPr>
          <p:cNvPr id="41" name="Object 40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0" y="0"/>
            <a:ext cx="12188952" cy="6865808"/>
          </a:xfrm>
          <a:prstGeom prst="rect">
            <a:avLst/>
          </a:prstGeom>
        </p:spPr>
      </p:pic>
      <p:sp>
        <p:nvSpPr>
          <p:cNvPr id="42" name="Object 41"/>
          <p:cNvSpPr/>
          <p:nvPr/>
        </p:nvSpPr>
        <p:spPr>
          <a:xfrm>
            <a:off x="0" y="0"/>
            <a:ext cx="729572" cy="285679"/>
          </a:xfrm>
          <a:prstGeom prst="rect">
            <a:avLst/>
          </a:prstGeom>
          <a:solidFill>
            <a:srgbClr val="e04c2b"/>
          </a:solidFill>
        </p:spPr>
        <p:txBody>
          <a:bodyPr wrap="square" rtlCol="0" anchor="ctr">
            <a:normAutofit fontScale="85000" lnSpcReduction="20000"/>
          </a:bodyPr>
          <a:lstStyle/>
          <a:p>
            <a:pPr algn="ctr">
              <a:buNone/>
            </a:pPr>
            <a:r>
              <a:rPr lang="en-US" sz="1600" dirty="0" smtClean="0">
                <a:solidFill>
                  <a:srgbClr val="ffffff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> Sl no.</a:t>
            </a:r>
            <a:endParaRPr lang="en-US" dirty="0"/>
          </a:p>
        </p:txBody>
      </p:sp>
      <p:sp>
        <p:nvSpPr>
          <p:cNvPr id="43" name="Object 42"/>
          <p:cNvSpPr/>
          <p:nvPr/>
        </p:nvSpPr>
        <p:spPr>
          <a:xfrm>
            <a:off x="0" y="285679"/>
            <a:ext cx="729572" cy="1915629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l">
              <a:buNone/>
            </a:pPr>
            <a:r>
              <a:rPr lang="en-US" sz="1600" dirty="0" smtClean="0">
                <a:solidFill>
                  <a:srgbClr val="000000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>[10]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0" y="2201307"/>
            <a:ext cx="729572" cy="2407680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l">
              <a:buNone/>
            </a:pPr>
            <a:r>
              <a:rPr lang="en-US" sz="1600" dirty="0" smtClean="0">
                <a:solidFill>
                  <a:srgbClr val="000000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>[11]</a:t>
            </a:r>
            <a:endParaRPr lang="en-US" dirty="0"/>
          </a:p>
        </p:txBody>
      </p:sp>
      <p:sp>
        <p:nvSpPr>
          <p:cNvPr id="45" name="Object 44"/>
          <p:cNvSpPr/>
          <p:nvPr/>
        </p:nvSpPr>
        <p:spPr>
          <a:xfrm>
            <a:off x="729572" y="0"/>
            <a:ext cx="1356405" cy="285679"/>
          </a:xfrm>
          <a:prstGeom prst="rect">
            <a:avLst/>
          </a:prstGeom>
          <a:solidFill>
            <a:srgbClr val="ff4f2d"/>
          </a:solidFill>
        </p:spPr>
        <p:txBody>
          <a:bodyPr wrap="square" rtlCol="0" anchor="ctr">
            <a:normAutofit fontScale="85000" lnSpcReduction="20000"/>
          </a:bodyPr>
          <a:lstStyle/>
          <a:p>
            <a:pPr algn="ctr">
              <a:buNone/>
            </a:pPr>
            <a:r>
              <a:rPr lang="en-US" sz="1600" dirty="0" smtClean="0">
                <a:solidFill>
                  <a:srgbClr val="ffffff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> Title of the paper</a:t>
            </a:r>
            <a:endParaRPr lang="en-US" dirty="0"/>
          </a:p>
        </p:txBody>
      </p:sp>
      <p:sp>
        <p:nvSpPr>
          <p:cNvPr id="46" name="Object 45"/>
          <p:cNvSpPr/>
          <p:nvPr/>
        </p:nvSpPr>
        <p:spPr>
          <a:xfrm>
            <a:off x="729572" y="285679"/>
            <a:ext cx="1356405" cy="1915629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ctr">
              <a:buNone/>
            </a:pPr>
            <a:r>
              <a:rPr lang="en-US" sz="1600" dirty="0" smtClean="0">
                <a:solidFill>
                  <a:srgbClr val="000000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>PANDORA Talks: Personality and Demographics on Reddit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729572" y="2201307"/>
            <a:ext cx="1356405" cy="2407680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ctr">
              <a:buNone/>
            </a:pPr>
            <a:r>
              <a:rPr lang="en-US" sz="1600" dirty="0" smtClean="0">
                <a:solidFill>
                  <a:srgbClr val="000000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>Supervised learning and</a:t>
            </a:r>
          </a:p>
          <a:p>
            <a:pPr algn="ctr">
              <a:buNone/>
            </a:pPr>
            <a:r>
              <a:rPr lang="en-US" sz="1600" dirty="0" smtClean="0">
                <a:solidFill>
                  <a:srgbClr val="000000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>resampling techniques on DISC</a:t>
            </a:r>
          </a:p>
          <a:p>
            <a:pPr algn="ctr">
              <a:buNone/>
            </a:pPr>
            <a:r>
              <a:rPr lang="en-US" sz="1600" dirty="0" smtClean="0">
                <a:solidFill>
                  <a:srgbClr val="000000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>personality classification using</a:t>
            </a:r>
          </a:p>
          <a:p>
            <a:pPr algn="ctr">
              <a:buNone/>
            </a:pPr>
            <a:r>
              <a:rPr lang="en-US" sz="1600" dirty="0" smtClean="0">
                <a:solidFill>
                  <a:srgbClr val="000000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>Twitter information</a:t>
            </a:r>
          </a:p>
          <a:p>
            <a:pPr algn="ctr">
              <a:buNone/>
            </a:pPr>
            <a:r>
              <a:rPr lang="en-US" sz="1600" dirty="0" smtClean="0">
                <a:solidFill>
                  <a:srgbClr val="000000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>in Bahasa Indonesia</a:t>
            </a:r>
          </a:p>
          <a:p>
            <a:pPr algn="ctr">
              <a:buNone/>
            </a:pPr>
            <a:r>
              <a:rPr lang="en-US" sz="1600" dirty="0" smtClean="0">
                <a:solidFill>
                  <a:srgbClr val="000000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/>
            </a:r>
            <a:endParaRPr lang="en-US" dirty="0"/>
          </a:p>
        </p:txBody>
      </p:sp>
      <p:sp>
        <p:nvSpPr>
          <p:cNvPr id="48" name="Object 47"/>
          <p:cNvSpPr/>
          <p:nvPr/>
        </p:nvSpPr>
        <p:spPr>
          <a:xfrm>
            <a:off x="2085977" y="0"/>
            <a:ext cx="722983" cy="285679"/>
          </a:xfrm>
          <a:prstGeom prst="rect">
            <a:avLst/>
          </a:prstGeom>
          <a:solidFill>
            <a:srgbClr val="ff4f2d"/>
          </a:solidFill>
        </p:spPr>
        <p:txBody>
          <a:bodyPr wrap="square" rtlCol="0" anchor="ctr">
            <a:normAutofit fontScale="85000" lnSpcReduction="20000"/>
          </a:bodyPr>
          <a:lstStyle/>
          <a:p>
            <a:pPr algn="ctr">
              <a:buNone/>
            </a:pPr>
            <a:r>
              <a:rPr lang="en-US" sz="1600" dirty="0" smtClean="0">
                <a:solidFill>
                  <a:srgbClr val="ffffff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> Year of publication</a:t>
            </a:r>
            <a:endParaRPr lang="en-US" dirty="0"/>
          </a:p>
        </p:txBody>
      </p:sp>
      <p:sp>
        <p:nvSpPr>
          <p:cNvPr id="49" name="Object 48"/>
          <p:cNvSpPr/>
          <p:nvPr/>
        </p:nvSpPr>
        <p:spPr>
          <a:xfrm>
            <a:off x="2085977" y="285679"/>
            <a:ext cx="722983" cy="1915629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ctr">
              <a:buNone/>
            </a:pPr>
            <a:r>
              <a:rPr lang="en-US" sz="1600" dirty="0" smtClean="0">
                <a:solidFill>
                  <a:srgbClr val="000000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>2021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2085977" y="2201307"/>
            <a:ext cx="722983" cy="2407680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ctr">
              <a:buNone/>
            </a:pPr>
            <a:r>
              <a:rPr lang="en-US" sz="1600" dirty="0" smtClean="0">
                <a:solidFill>
                  <a:srgbClr val="000000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>2021</a:t>
            </a:r>
            <a:endParaRPr lang="en-US" dirty="0"/>
          </a:p>
        </p:txBody>
      </p:sp>
      <p:sp>
        <p:nvSpPr>
          <p:cNvPr id="51" name="Object 50"/>
          <p:cNvSpPr/>
          <p:nvPr/>
        </p:nvSpPr>
        <p:spPr>
          <a:xfrm>
            <a:off x="2808960" y="0"/>
            <a:ext cx="884454" cy="285679"/>
          </a:xfrm>
          <a:prstGeom prst="rect">
            <a:avLst/>
          </a:prstGeom>
          <a:solidFill>
            <a:srgbClr val="ff4f2d"/>
          </a:solidFill>
        </p:spPr>
        <p:txBody>
          <a:bodyPr wrap="square" rtlCol="0" anchor="ctr">
            <a:normAutofit fontScale="85000" lnSpcReduction="20000"/>
          </a:bodyPr>
          <a:lstStyle/>
          <a:p>
            <a:pPr algn="ctr">
              <a:buNone/>
            </a:pPr>
            <a:r>
              <a:rPr lang="en-US" sz="1600" dirty="0" smtClean="0">
                <a:solidFill>
                  <a:srgbClr val="ffffff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> Author</a:t>
            </a:r>
            <a:endParaRPr lang="en-US" dirty="0"/>
          </a:p>
        </p:txBody>
      </p:sp>
      <p:sp>
        <p:nvSpPr>
          <p:cNvPr id="52" name="Object 51"/>
          <p:cNvSpPr/>
          <p:nvPr/>
        </p:nvSpPr>
        <p:spPr>
          <a:xfrm>
            <a:off x="2808960" y="285679"/>
            <a:ext cx="884454" cy="1915629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ctr">
              <a:buNone/>
            </a:pPr>
            <a:r>
              <a:rPr lang="en-US" sz="1600" dirty="0" smtClean="0">
                <a:solidFill>
                  <a:srgbClr val="000000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>Matej Gjurkovic Mladen Karan et.al 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2808960" y="2201307"/>
            <a:ext cx="884454" cy="2407680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ctr">
              <a:buNone/>
            </a:pPr>
            <a:r>
              <a:rPr lang="en-US" sz="1600" dirty="0" smtClean="0">
                <a:solidFill>
                  <a:srgbClr val="000000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>Ema Utami et.al</a:t>
            </a:r>
            <a:endParaRPr lang="en-US" dirty="0"/>
          </a:p>
        </p:txBody>
      </p:sp>
      <p:sp>
        <p:nvSpPr>
          <p:cNvPr id="54" name="Object 53"/>
          <p:cNvSpPr/>
          <p:nvPr/>
        </p:nvSpPr>
        <p:spPr>
          <a:xfrm>
            <a:off x="3693413" y="0"/>
            <a:ext cx="2191701" cy="285679"/>
          </a:xfrm>
          <a:prstGeom prst="rect">
            <a:avLst/>
          </a:prstGeom>
          <a:solidFill>
            <a:srgbClr val="ff4f2d"/>
          </a:solidFill>
        </p:spPr>
        <p:txBody>
          <a:bodyPr wrap="square" rtlCol="0" anchor="ctr">
            <a:normAutofit fontScale="85000" lnSpcReduction="20000"/>
          </a:bodyPr>
          <a:lstStyle/>
          <a:p>
            <a:pPr algn="ctr">
              <a:buNone/>
            </a:pPr>
            <a:r>
              <a:rPr lang="en-US" sz="1600" dirty="0" smtClean="0">
                <a:solidFill>
                  <a:srgbClr val="ffffff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> Aim</a:t>
            </a:r>
            <a:endParaRPr lang="en-US" dirty="0"/>
          </a:p>
        </p:txBody>
      </p:sp>
      <p:sp>
        <p:nvSpPr>
          <p:cNvPr id="55" name="Object 54"/>
          <p:cNvSpPr/>
          <p:nvPr/>
        </p:nvSpPr>
        <p:spPr>
          <a:xfrm>
            <a:off x="3693413" y="285679"/>
            <a:ext cx="2191701" cy="1915629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ctr">
              <a:buNone/>
            </a:pPr>
            <a:r>
              <a:rPr lang="en-US" sz="1600" dirty="0" smtClean="0">
                <a:solidFill>
                  <a:srgbClr val="000000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>To present the dataset PANDORA with both</a:t>
            </a:r>
          </a:p>
          <a:p>
            <a:pPr algn="ctr">
              <a:buNone/>
            </a:pPr>
            <a:r>
              <a:rPr lang="en-US" sz="1600" dirty="0" smtClean="0">
                <a:solidFill>
                  <a:srgbClr val="000000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>personality and demographic labels. To showcase the usefulness of this dataset on three experiments. Present benchmark prediction models for all personality and</a:t>
            </a:r>
          </a:p>
          <a:p>
            <a:pPr algn="ctr">
              <a:buNone/>
            </a:pPr>
            <a:r>
              <a:rPr lang="en-US" sz="1600" dirty="0" smtClean="0">
                <a:solidFill>
                  <a:srgbClr val="000000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>demographic variables.</a:t>
            </a:r>
          </a:p>
          <a:p>
            <a:pPr algn="ctr">
              <a:buNone/>
            </a:pPr>
            <a:r>
              <a:rPr lang="en-US" sz="1600" dirty="0" smtClean="0">
                <a:solidFill>
                  <a:srgbClr val="000000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/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3693413" y="2201307"/>
            <a:ext cx="2191701" cy="2407680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ctr">
              <a:buNone/>
            </a:pPr>
            <a:r>
              <a:rPr lang="en-US" sz="1600" dirty="0" smtClean="0">
                <a:solidFill>
                  <a:srgbClr val="000000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>Analyzing profile data from personal social</a:t>
            </a:r>
          </a:p>
          <a:p>
            <a:pPr algn="ctr">
              <a:buNone/>
            </a:pPr>
            <a:r>
              <a:rPr lang="en-US" sz="1600" dirty="0" smtClean="0">
                <a:solidFill>
                  <a:srgbClr val="000000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>media accounts reduces data collection time,</a:t>
            </a:r>
          </a:p>
          <a:p>
            <a:pPr algn="ctr">
              <a:buNone/>
            </a:pPr>
            <a:r>
              <a:rPr lang="en-US" sz="1600" dirty="0" smtClean="0">
                <a:solidFill>
                  <a:srgbClr val="000000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>as this method does not require users to fill any questionnaires.</a:t>
            </a:r>
            <a:endParaRPr lang="en-US" dirty="0"/>
          </a:p>
        </p:txBody>
      </p:sp>
      <p:sp>
        <p:nvSpPr>
          <p:cNvPr id="57" name="Object 56"/>
          <p:cNvSpPr/>
          <p:nvPr/>
        </p:nvSpPr>
        <p:spPr>
          <a:xfrm>
            <a:off x="5885115" y="0"/>
            <a:ext cx="1444386" cy="285679"/>
          </a:xfrm>
          <a:prstGeom prst="rect">
            <a:avLst/>
          </a:prstGeom>
          <a:solidFill>
            <a:srgbClr val="ff4f2d"/>
          </a:solidFill>
        </p:spPr>
        <p:txBody>
          <a:bodyPr wrap="square" rtlCol="0" anchor="ctr">
            <a:normAutofit fontScale="85000" lnSpcReduction="20000"/>
          </a:bodyPr>
          <a:lstStyle/>
          <a:p>
            <a:pPr algn="ctr">
              <a:buNone/>
            </a:pPr>
            <a:r>
              <a:rPr lang="en-US" sz="1600" dirty="0" smtClean="0">
                <a:solidFill>
                  <a:srgbClr val="ffffff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> Dataset</a:t>
            </a:r>
            <a:endParaRPr lang="en-US" dirty="0"/>
          </a:p>
        </p:txBody>
      </p:sp>
      <p:sp>
        <p:nvSpPr>
          <p:cNvPr id="58" name="Object 57"/>
          <p:cNvSpPr/>
          <p:nvPr/>
        </p:nvSpPr>
        <p:spPr>
          <a:xfrm>
            <a:off x="5885115" y="285679"/>
            <a:ext cx="1444386" cy="1915629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ctr">
              <a:buNone/>
            </a:pPr>
            <a:r>
              <a:rPr lang="en-US" sz="1600" dirty="0" smtClean="0">
                <a:solidFill>
                  <a:srgbClr val="000000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>Reddit comments of 10k users</a:t>
            </a:r>
          </a:p>
          <a:p>
            <a:pPr algn="ctr">
              <a:buNone/>
            </a:pPr>
            <a:r>
              <a:rPr lang="en-US" sz="1600" dirty="0" smtClean="0">
                <a:solidFill>
                  <a:srgbClr val="000000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/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5885115" y="2201307"/>
            <a:ext cx="1444386" cy="2407680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ctr">
              <a:buNone/>
            </a:pPr>
            <a:r>
              <a:rPr lang="en-US" sz="1600" dirty="0" smtClean="0">
                <a:solidFill>
                  <a:srgbClr val="000000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>Raw data were derived from a</a:t>
            </a:r>
          </a:p>
          <a:p>
            <a:pPr algn="ctr">
              <a:buNone/>
            </a:pPr>
            <a:r>
              <a:rPr lang="en-US" sz="1600" dirty="0" smtClean="0">
                <a:solidFill>
                  <a:srgbClr val="000000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>predefined dominance, influence, stability and conscientious (DISC) quiz website, returning 316,967 tweets</a:t>
            </a:r>
          </a:p>
          <a:p>
            <a:pPr algn="ctr">
              <a:buNone/>
            </a:pPr>
            <a:r>
              <a:rPr lang="en-US" sz="1600" dirty="0" smtClean="0">
                <a:solidFill>
                  <a:srgbClr val="000000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>from 1,244 Twitter accounts </a:t>
            </a:r>
          </a:p>
          <a:p>
            <a:pPr algn="ctr">
              <a:buNone/>
            </a:pPr>
            <a:r>
              <a:rPr lang="en-US" sz="1600" dirty="0" smtClean="0">
                <a:solidFill>
                  <a:srgbClr val="000000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/>
            </a:r>
            <a:endParaRPr lang="en-US" dirty="0"/>
          </a:p>
        </p:txBody>
      </p:sp>
      <p:sp>
        <p:nvSpPr>
          <p:cNvPr id="60" name="Object 59"/>
          <p:cNvSpPr/>
          <p:nvPr/>
        </p:nvSpPr>
        <p:spPr>
          <a:xfrm>
            <a:off x="7329501" y="0"/>
            <a:ext cx="1823333" cy="285679"/>
          </a:xfrm>
          <a:prstGeom prst="rect">
            <a:avLst/>
          </a:prstGeom>
          <a:solidFill>
            <a:srgbClr val="ff4f2d"/>
          </a:solidFill>
        </p:spPr>
        <p:txBody>
          <a:bodyPr wrap="square" rtlCol="0" anchor="ctr">
            <a:normAutofit fontScale="85000" lnSpcReduction="20000"/>
          </a:bodyPr>
          <a:lstStyle/>
          <a:p>
            <a:pPr algn="ctr">
              <a:buNone/>
            </a:pPr>
            <a:r>
              <a:rPr lang="en-US" sz="1600" dirty="0" smtClean="0">
                <a:solidFill>
                  <a:srgbClr val="ffffff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> Method</a:t>
            </a:r>
            <a:endParaRPr lang="en-US" dirty="0"/>
          </a:p>
        </p:txBody>
      </p:sp>
      <p:sp>
        <p:nvSpPr>
          <p:cNvPr id="61" name="Object 60"/>
          <p:cNvSpPr/>
          <p:nvPr/>
        </p:nvSpPr>
        <p:spPr>
          <a:xfrm>
            <a:off x="7329501" y="285679"/>
            <a:ext cx="1823333" cy="1915629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ctr">
              <a:buNone/>
            </a:pPr>
            <a:r>
              <a:rPr lang="en-US" sz="1600" dirty="0" smtClean="0">
                <a:solidFill>
                  <a:srgbClr val="000000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>Readily available MBTI/Enneagram labels can be used to estimate Big 5 traits, gender classifier based on certain personality traits and certain psycho-demographic</a:t>
            </a:r>
          </a:p>
          <a:p>
            <a:pPr algn="ctr">
              <a:buNone/>
            </a:pPr>
            <a:r>
              <a:rPr lang="en-US" sz="1600" dirty="0" smtClean="0">
                <a:solidFill>
                  <a:srgbClr val="000000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>variables</a:t>
            </a:r>
          </a:p>
          <a:p>
            <a:pPr algn="ctr">
              <a:buNone/>
            </a:pPr>
            <a:r>
              <a:rPr lang="en-US" sz="1600" dirty="0" smtClean="0">
                <a:solidFill>
                  <a:srgbClr val="000000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/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7329501" y="2201307"/>
            <a:ext cx="1823333" cy="2407680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ctr">
              <a:buNone/>
            </a:pPr>
            <a:r>
              <a:rPr lang="en-US" sz="1600" dirty="0" smtClean="0">
                <a:solidFill>
                  <a:srgbClr val="000000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>SMOTE, SMOTETomek, Hyper-parameter tuning on SVC, Random Forest Classifier, Gradient Boosting Classifier, AdaBoost Classifier, and Decision Tree Classifier, best model evaluation was performed.</a:t>
            </a:r>
          </a:p>
          <a:p>
            <a:pPr algn="ctr">
              <a:buNone/>
            </a:pPr>
            <a:r>
              <a:rPr lang="en-US" sz="1600" dirty="0" smtClean="0">
                <a:solidFill>
                  <a:srgbClr val="000000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/>
            </a:r>
            <a:endParaRPr lang="en-US" dirty="0"/>
          </a:p>
        </p:txBody>
      </p:sp>
      <p:sp>
        <p:nvSpPr>
          <p:cNvPr id="63" name="Object 62"/>
          <p:cNvSpPr/>
          <p:nvPr/>
        </p:nvSpPr>
        <p:spPr>
          <a:xfrm>
            <a:off x="9152834" y="0"/>
            <a:ext cx="1633860" cy="285679"/>
          </a:xfrm>
          <a:prstGeom prst="rect">
            <a:avLst/>
          </a:prstGeom>
          <a:solidFill>
            <a:srgbClr val="ff4f2d"/>
          </a:solidFill>
        </p:spPr>
        <p:txBody>
          <a:bodyPr wrap="square" rtlCol="0" anchor="ctr">
            <a:normAutofit fontScale="85000" lnSpcReduction="20000"/>
          </a:bodyPr>
          <a:lstStyle/>
          <a:p>
            <a:pPr algn="ctr">
              <a:buNone/>
            </a:pPr>
            <a:r>
              <a:rPr lang="en-US" sz="1600" dirty="0" smtClean="0">
                <a:solidFill>
                  <a:srgbClr val="ffffff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> Challenges/ Gaps</a:t>
            </a:r>
            <a:endParaRPr lang="en-US" dirty="0"/>
          </a:p>
        </p:txBody>
      </p:sp>
      <p:sp>
        <p:nvSpPr>
          <p:cNvPr id="64" name="Object 63"/>
          <p:cNvSpPr/>
          <p:nvPr/>
        </p:nvSpPr>
        <p:spPr>
          <a:xfrm>
            <a:off x="9152834" y="285679"/>
            <a:ext cx="1633860" cy="1915629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ctr">
              <a:buNone/>
            </a:pPr>
            <a:r>
              <a:rPr lang="en-US" sz="1600" dirty="0" smtClean="0">
                <a:solidFill>
                  <a:srgbClr val="000000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>Further efforts should be</a:t>
            </a:r>
          </a:p>
          <a:p>
            <a:pPr algn="ctr">
              <a:buNone/>
            </a:pPr>
            <a:r>
              <a:rPr lang="en-US" sz="1600" dirty="0" smtClean="0">
                <a:solidFill>
                  <a:srgbClr val="000000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>directed toward efficient user representations and</a:t>
            </a:r>
          </a:p>
          <a:p>
            <a:pPr algn="ctr">
              <a:buNone/>
            </a:pPr>
            <a:r>
              <a:rPr lang="en-US" sz="1600" dirty="0" smtClean="0">
                <a:solidFill>
                  <a:srgbClr val="000000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>more advanced deep learning architectures</a:t>
            </a:r>
          </a:p>
          <a:p>
            <a:pPr algn="ctr">
              <a:buNone/>
            </a:pPr>
            <a:r>
              <a:rPr lang="en-US" sz="1600" dirty="0" smtClean="0">
                <a:solidFill>
                  <a:srgbClr val="000000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/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9152834" y="2201307"/>
            <a:ext cx="1633860" cy="2407680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ctr">
              <a:buNone/>
            </a:pPr>
            <a:r>
              <a:rPr lang="en-US" sz="1600" dirty="0" smtClean="0">
                <a:solidFill>
                  <a:srgbClr val="000000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>A combination of textual and visual information derived from those platforms might be able to provide more</a:t>
            </a:r>
          </a:p>
          <a:p>
            <a:pPr algn="ctr">
              <a:buNone/>
            </a:pPr>
            <a:r>
              <a:rPr lang="en-US" sz="1600" dirty="0" smtClean="0">
                <a:solidFill>
                  <a:srgbClr val="000000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>comprehensive and better classification results</a:t>
            </a:r>
          </a:p>
          <a:p>
            <a:pPr algn="ctr">
              <a:buNone/>
            </a:pPr>
            <a:r>
              <a:rPr lang="en-US" sz="1600" dirty="0" smtClean="0">
                <a:solidFill>
                  <a:srgbClr val="000000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/>
            </a:r>
            <a:endParaRPr lang="en-US" dirty="0"/>
          </a:p>
        </p:txBody>
      </p:sp>
      <p:sp>
        <p:nvSpPr>
          <p:cNvPr id="66" name="Object 65"/>
          <p:cNvSpPr/>
          <p:nvPr/>
        </p:nvSpPr>
        <p:spPr>
          <a:xfrm>
            <a:off x="10786694" y="0"/>
            <a:ext cx="1402258" cy="285679"/>
          </a:xfrm>
          <a:prstGeom prst="rect">
            <a:avLst/>
          </a:prstGeom>
          <a:solidFill>
            <a:srgbClr val="ff4f2d"/>
          </a:solidFill>
        </p:spPr>
        <p:txBody>
          <a:bodyPr wrap="square" rtlCol="0" anchor="ctr">
            <a:normAutofit fontScale="85000" lnSpcReduction="20000"/>
          </a:bodyPr>
          <a:lstStyle/>
          <a:p>
            <a:pPr algn="ctr">
              <a:buNone/>
            </a:pPr>
            <a:r>
              <a:rPr lang="en-US" sz="1600" dirty="0" smtClean="0">
                <a:solidFill>
                  <a:srgbClr val="ffffff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> Accuracy and comments</a:t>
            </a:r>
            <a:endParaRPr lang="en-US" dirty="0"/>
          </a:p>
        </p:txBody>
      </p:sp>
      <p:sp>
        <p:nvSpPr>
          <p:cNvPr id="67" name="Object 66"/>
          <p:cNvSpPr/>
          <p:nvPr/>
        </p:nvSpPr>
        <p:spPr>
          <a:xfrm>
            <a:off x="10786694" y="285679"/>
            <a:ext cx="1402258" cy="1915629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ctr">
              <a:buNone/>
            </a:pPr>
            <a:r>
              <a:rPr lang="en-US" sz="1600" dirty="0" smtClean="0">
                <a:solidFill>
                  <a:srgbClr val="000000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>-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10786694" y="2201307"/>
            <a:ext cx="1402258" cy="2407680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ctr">
              <a:buNone/>
            </a:pPr>
            <a:r>
              <a:rPr lang="en-US" sz="1600" dirty="0" smtClean="0">
                <a:solidFill>
                  <a:srgbClr val="000000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>SMOTETomek returning the best performance. support vector classifier F1-score of 56.43%</a:t>
            </a:r>
            <a:endParaRPr lang="en-US" dirty="0"/>
          </a:p>
        </p:txBody>
      </p:sp>
      <p:sp>
        <p:nvSpPr>
          <p:cNvPr id="69" name="Object 68"/>
          <p:cNvSpPr/>
          <p:nvPr/>
        </p:nvSpPr>
        <p:spPr>
          <a:xfrm>
            <a:off x="0" y="4608987"/>
            <a:ext cx="729572" cy="2247299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l">
              <a:buNone/>
            </a:pPr>
            <a:r>
              <a:rPr lang="en-US" sz="1600" dirty="0" smtClean="0">
                <a:solidFill>
                  <a:srgbClr val="000000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>[12]</a:t>
            </a:r>
          </a:p>
          <a:p>
            <a:pPr algn="l">
              <a:buNone/>
            </a:pPr>
            <a:r>
              <a:rPr lang="en-US" sz="1600" dirty="0" smtClean="0">
                <a:solidFill>
                  <a:srgbClr val="000000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/>
            </a:r>
            <a:endParaRPr lang="en-US" dirty="0"/>
          </a:p>
        </p:txBody>
      </p:sp>
      <p:sp>
        <p:nvSpPr>
          <p:cNvPr id="70" name="Object 69"/>
          <p:cNvSpPr/>
          <p:nvPr/>
        </p:nvSpPr>
        <p:spPr>
          <a:xfrm>
            <a:off x="729572" y="4608987"/>
            <a:ext cx="1356405" cy="2247299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ctr">
              <a:buNone/>
            </a:pPr>
            <a:r>
              <a:rPr lang="en-US" sz="1600" dirty="0" smtClean="0">
                <a:solidFill>
                  <a:srgbClr val="000000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>Hybrid Machine Learning Technique for Personality Classification from Online Text using HEXACO Model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2085977" y="4608987"/>
            <a:ext cx="722983" cy="2247299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ctr">
              <a:buNone/>
            </a:pPr>
            <a:r>
              <a:rPr lang="en-US" sz="1600" dirty="0" smtClean="0">
                <a:solidFill>
                  <a:srgbClr val="000000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>2022</a:t>
            </a:r>
            <a:endParaRPr lang="en-US" dirty="0"/>
          </a:p>
        </p:txBody>
      </p:sp>
      <p:sp>
        <p:nvSpPr>
          <p:cNvPr id="72" name="Object 71"/>
          <p:cNvSpPr/>
          <p:nvPr/>
        </p:nvSpPr>
        <p:spPr>
          <a:xfrm>
            <a:off x="2808960" y="4608987"/>
            <a:ext cx="884454" cy="2247299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ctr">
              <a:buNone/>
            </a:pPr>
            <a:r>
              <a:rPr lang="en-US" sz="1600" dirty="0" smtClean="0">
                <a:solidFill>
                  <a:srgbClr val="000000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>P. William et. al</a:t>
            </a:r>
            <a:endParaRPr lang="en-US" dirty="0"/>
          </a:p>
        </p:txBody>
      </p:sp>
      <p:sp>
        <p:nvSpPr>
          <p:cNvPr id="73" name="Object 72"/>
          <p:cNvSpPr/>
          <p:nvPr/>
        </p:nvSpPr>
        <p:spPr>
          <a:xfrm>
            <a:off x="3693413" y="4608987"/>
            <a:ext cx="2191701" cy="2247299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ctr">
              <a:buNone/>
            </a:pPr>
            <a:r>
              <a:rPr lang="en-US" sz="1600" dirty="0" smtClean="0">
                <a:solidFill>
                  <a:srgbClr val="000000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>To find a suitable machine</a:t>
            </a:r>
          </a:p>
          <a:p>
            <a:pPr algn="ctr">
              <a:buNone/>
            </a:pPr>
            <a:r>
              <a:rPr lang="en-US" sz="1600" dirty="0" smtClean="0">
                <a:solidFill>
                  <a:srgbClr val="000000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>learning technique for decision assistance for personality</a:t>
            </a:r>
          </a:p>
          <a:p>
            <a:pPr algn="ctr">
              <a:buNone/>
            </a:pPr>
            <a:r>
              <a:rPr lang="en-US" sz="1600" dirty="0" smtClean="0">
                <a:solidFill>
                  <a:srgbClr val="000000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>classification that delivers accurate and comprehensible</a:t>
            </a:r>
          </a:p>
          <a:p>
            <a:pPr algn="ctr">
              <a:buNone/>
            </a:pPr>
            <a:r>
              <a:rPr lang="en-US" sz="1600" dirty="0" smtClean="0">
                <a:solidFill>
                  <a:srgbClr val="000000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>results while remaining within budget constraints</a:t>
            </a:r>
          </a:p>
          <a:p>
            <a:pPr algn="ctr">
              <a:buNone/>
            </a:pPr>
            <a:r>
              <a:rPr lang="en-US" sz="1600" dirty="0" smtClean="0">
                <a:solidFill>
                  <a:srgbClr val="000000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/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885115" y="4608987"/>
            <a:ext cx="1444386" cy="2247299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ctr">
              <a:buNone/>
            </a:pPr>
            <a:r>
              <a:rPr lang="en-US" sz="1600" dirty="0" smtClean="0">
                <a:solidFill>
                  <a:srgbClr val="000000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>Publicly accessible</a:t>
            </a:r>
          </a:p>
          <a:p>
            <a:pPr algn="ctr">
              <a:buNone/>
            </a:pPr>
            <a:r>
              <a:rPr lang="en-US" sz="1600" dirty="0" smtClean="0">
                <a:solidFill>
                  <a:srgbClr val="000000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>benchmark dataset from Kaggle</a:t>
            </a:r>
          </a:p>
          <a:p>
            <a:pPr algn="ctr">
              <a:buNone/>
            </a:pPr>
            <a:r>
              <a:rPr lang="en-US" sz="1600" dirty="0" smtClean="0">
                <a:solidFill>
                  <a:srgbClr val="000000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/>
            </a:r>
            <a:endParaRPr lang="en-US" dirty="0"/>
          </a:p>
        </p:txBody>
      </p:sp>
      <p:sp>
        <p:nvSpPr>
          <p:cNvPr id="75" name="Object 74"/>
          <p:cNvSpPr/>
          <p:nvPr/>
        </p:nvSpPr>
        <p:spPr>
          <a:xfrm>
            <a:off x="7329501" y="4608987"/>
            <a:ext cx="1823333" cy="2247299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ctr">
              <a:buNone/>
            </a:pPr>
            <a:r>
              <a:rPr lang="en-US" sz="1600" dirty="0" smtClean="0">
                <a:solidFill>
                  <a:srgbClr val="000000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>Data Level Re-Sampling was done to balance the class instances by rescaling the training datasets.</a:t>
            </a:r>
          </a:p>
          <a:p>
            <a:pPr algn="ctr">
              <a:buNone/>
            </a:pPr>
            <a:r>
              <a:rPr lang="en-US" sz="1600" dirty="0" smtClean="0">
                <a:solidFill>
                  <a:srgbClr val="000000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>Random Forests and Stacking ensemble methods for training.</a:t>
            </a:r>
          </a:p>
          <a:p>
            <a:pPr algn="ctr">
              <a:buNone/>
            </a:pPr>
            <a:r>
              <a:rPr lang="en-US" sz="1600" dirty="0" smtClean="0">
                <a:solidFill>
                  <a:srgbClr val="000000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>K Fold Cross Validation for testing</a:t>
            </a:r>
          </a:p>
          <a:p>
            <a:pPr algn="ctr">
              <a:buNone/>
            </a:pPr>
            <a:r>
              <a:rPr lang="en-US" sz="1600" dirty="0" smtClean="0">
                <a:solidFill>
                  <a:srgbClr val="000000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/>
            </a:r>
            <a:endParaRPr lang="en-US" dirty="0"/>
          </a:p>
        </p:txBody>
      </p:sp>
      <p:sp>
        <p:nvSpPr>
          <p:cNvPr id="76" name="Object 75"/>
          <p:cNvSpPr/>
          <p:nvPr/>
        </p:nvSpPr>
        <p:spPr>
          <a:xfrm>
            <a:off x="9152834" y="4608987"/>
            <a:ext cx="1633860" cy="2247299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ctr">
              <a:buNone/>
            </a:pPr>
            <a:r>
              <a:rPr lang="en-US" sz="1600" dirty="0" smtClean="0">
                <a:solidFill>
                  <a:srgbClr val="000000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>For a more accurate</a:t>
            </a:r>
          </a:p>
          <a:p>
            <a:pPr algn="ctr">
              <a:buNone/>
            </a:pPr>
            <a:r>
              <a:rPr lang="en-US" sz="1600" dirty="0" smtClean="0">
                <a:solidFill>
                  <a:srgbClr val="000000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>evaluation of the characteristics, the personality models</a:t>
            </a:r>
          </a:p>
          <a:p>
            <a:pPr algn="ctr">
              <a:buNone/>
            </a:pPr>
            <a:r>
              <a:rPr lang="en-US" sz="1600" dirty="0" smtClean="0">
                <a:solidFill>
                  <a:srgbClr val="000000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>should be compared to the other model</a:t>
            </a:r>
          </a:p>
          <a:p>
            <a:pPr algn="ctr">
              <a:buNone/>
            </a:pPr>
            <a:r>
              <a:rPr lang="en-US" sz="1600" dirty="0" smtClean="0">
                <a:solidFill>
                  <a:srgbClr val="000000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/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10786694" y="4608987"/>
            <a:ext cx="1402258" cy="2247299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ctr">
              <a:buNone/>
            </a:pPr>
            <a:r>
              <a:rPr lang="en-US" sz="1600" dirty="0" smtClean="0">
                <a:solidFill>
                  <a:srgbClr val="000000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>I/E and S/N</a:t>
            </a:r>
          </a:p>
          <a:p>
            <a:pPr algn="ctr">
              <a:buNone/>
            </a:pPr>
            <a:r>
              <a:rPr lang="en-US" sz="1600" dirty="0" smtClean="0">
                <a:solidFill>
                  <a:srgbClr val="000000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>characteristics had </a:t>
            </a:r>
          </a:p>
          <a:p>
            <a:pPr algn="ctr">
              <a:buNone/>
            </a:pPr>
            <a:r>
              <a:rPr lang="en-US" sz="1600" dirty="0" smtClean="0">
                <a:solidFill>
                  <a:srgbClr val="000000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>99 percent precision.</a:t>
            </a:r>
          </a:p>
          <a:p>
            <a:pPr algn="ctr">
              <a:buNone/>
            </a:pPr>
            <a:r>
              <a:rPr lang="en-US" sz="1600" dirty="0" smtClean="0">
                <a:solidFill>
                  <a:srgbClr val="000000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>and accuracy,.T/F and J/P dimensions had 95 percent accuracy.</a:t>
            </a:r>
          </a:p>
          <a:p>
            <a:pPr algn="ctr">
              <a:buNone/>
            </a:pPr>
            <a:r>
              <a:rPr lang="en-US" sz="1600" dirty="0" smtClean="0">
                <a:solidFill>
                  <a:srgbClr val="000000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/>
            </a:r>
            <a:endParaRPr lang="en-US" dirty="0"/>
          </a:p>
        </p:txBody>
      </p:sp>
    </p:spTree>
    <p:custDataLst/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130c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799902" y="790378"/>
            <a:ext cx="11646163" cy="6227793"/>
          </a:xfrm>
          <a:prstGeom prst="rect">
            <a:avLst/>
          </a:prstGeom>
        </p:spPr>
      </p:pic>
      <p:pic>
        <p:nvPicPr>
          <p:cNvPr id="3" name="Object 2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9902" y="790378"/>
            <a:ext cx="11646163" cy="6227793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799900" y="790377"/>
            <a:ext cx="696620" cy="792993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ctr">
              <a:buNone/>
            </a:pPr>
            <a:r>
              <a:rPr lang="en-US" sz="1600" dirty="0" smtClean="0">
                <a:solidFill>
                  <a:srgbClr val="000000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> Sl no.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799900" y="1583370"/>
            <a:ext cx="696620" cy="1447211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l">
              <a:buNone/>
            </a:pPr>
            <a:r>
              <a:rPr lang="en-US" sz="1600" dirty="0" smtClean="0">
                <a:solidFill>
                  <a:srgbClr val="000000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>[1]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799900" y="3030581"/>
            <a:ext cx="696620" cy="1883357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l">
              <a:buNone/>
            </a:pPr>
            <a:r>
              <a:rPr lang="en-US" sz="1600" dirty="0" smtClean="0">
                <a:solidFill>
                  <a:srgbClr val="000000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>[2]</a:t>
            </a:r>
            <a:endParaRPr lang="en-US" dirty="0"/>
          </a:p>
        </p:txBody>
      </p:sp>
      <p:sp>
        <p:nvSpPr>
          <p:cNvPr id="7" name="Object 6"/>
          <p:cNvSpPr/>
          <p:nvPr/>
        </p:nvSpPr>
        <p:spPr>
          <a:xfrm>
            <a:off x="1496520" y="790377"/>
            <a:ext cx="1295143" cy="792993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ctr">
              <a:buNone/>
            </a:pPr>
            <a:r>
              <a:rPr lang="en-US" sz="1600" dirty="0" smtClean="0">
                <a:solidFill>
                  <a:srgbClr val="000000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> Title of the paper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1496520" y="1583370"/>
            <a:ext cx="1295143" cy="1447211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ctr">
              <a:buNone/>
            </a:pPr>
            <a:r>
              <a:rPr lang="en-US" sz="1600" dirty="0" smtClean="0">
                <a:solidFill>
                  <a:srgbClr val="000000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>TutorialVQA: Question Answering Dataset for Tutorial Videos </a:t>
            </a:r>
            <a:endParaRPr lang="en-US" dirty="0"/>
          </a:p>
        </p:txBody>
      </p:sp>
      <p:sp>
        <p:nvSpPr>
          <p:cNvPr id="9" name="Object 8"/>
          <p:cNvSpPr/>
          <p:nvPr/>
        </p:nvSpPr>
        <p:spPr>
          <a:xfrm>
            <a:off x="1496520" y="3030581"/>
            <a:ext cx="1295143" cy="1883357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ctr">
              <a:buNone/>
            </a:pPr>
            <a:r>
              <a:rPr lang="en-US" sz="1600" dirty="0" smtClean="0">
                <a:solidFill>
                  <a:srgbClr val="000000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>A comparative study of language transformers for video question answering</a:t>
            </a:r>
            <a:endParaRPr lang="en-US" dirty="0"/>
          </a:p>
        </p:txBody>
      </p:sp>
      <p:sp>
        <p:nvSpPr>
          <p:cNvPr id="10" name="Object 9"/>
          <p:cNvSpPr/>
          <p:nvPr/>
        </p:nvSpPr>
        <p:spPr>
          <a:xfrm>
            <a:off x="2791664" y="790377"/>
            <a:ext cx="1013165" cy="792993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ctr">
              <a:buNone/>
            </a:pPr>
            <a:r>
              <a:rPr lang="en-US" sz="1600" dirty="0" smtClean="0">
                <a:solidFill>
                  <a:srgbClr val="000000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> Year of publication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2791664" y="1583370"/>
            <a:ext cx="1013165" cy="1447211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ctr">
              <a:buNone/>
            </a:pPr>
            <a:r>
              <a:rPr lang="en-US" sz="1600" dirty="0" smtClean="0">
                <a:solidFill>
                  <a:srgbClr val="000000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>2020</a:t>
            </a:r>
            <a:endParaRPr lang="en-US" dirty="0"/>
          </a:p>
        </p:txBody>
      </p:sp>
      <p:sp>
        <p:nvSpPr>
          <p:cNvPr id="12" name="Object 11"/>
          <p:cNvSpPr/>
          <p:nvPr/>
        </p:nvSpPr>
        <p:spPr>
          <a:xfrm>
            <a:off x="2791664" y="3030581"/>
            <a:ext cx="1013165" cy="1883357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ctr">
              <a:buNone/>
            </a:pPr>
            <a:r>
              <a:rPr lang="en-US" sz="1600" dirty="0" smtClean="0">
                <a:solidFill>
                  <a:srgbClr val="000000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>2021</a:t>
            </a:r>
            <a:endParaRPr lang="en-US" dirty="0"/>
          </a:p>
        </p:txBody>
      </p:sp>
      <p:sp>
        <p:nvSpPr>
          <p:cNvPr id="13" name="Object 12"/>
          <p:cNvSpPr/>
          <p:nvPr/>
        </p:nvSpPr>
        <p:spPr>
          <a:xfrm>
            <a:off x="3804828" y="790377"/>
            <a:ext cx="1054318" cy="792993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ctr">
              <a:buNone/>
            </a:pPr>
            <a:r>
              <a:rPr lang="en-US" sz="1600" dirty="0" smtClean="0">
                <a:solidFill>
                  <a:srgbClr val="000000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> Author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804828" y="1583370"/>
            <a:ext cx="1054318" cy="1447211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ctr">
              <a:buNone/>
            </a:pPr>
            <a:r>
              <a:rPr lang="en-US" sz="1600" dirty="0" smtClean="0">
                <a:solidFill>
                  <a:srgbClr val="000000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>Anthony Colas et. al</a:t>
            </a:r>
            <a:endParaRPr lang="en-US" dirty="0"/>
          </a:p>
        </p:txBody>
      </p:sp>
      <p:sp>
        <p:nvSpPr>
          <p:cNvPr id="15" name="Object 14"/>
          <p:cNvSpPr/>
          <p:nvPr/>
        </p:nvSpPr>
        <p:spPr>
          <a:xfrm>
            <a:off x="3804828" y="3030581"/>
            <a:ext cx="1054318" cy="1883357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ctr">
              <a:buNone/>
            </a:pPr>
            <a:r>
              <a:rPr lang="en-US" sz="1600" dirty="0" smtClean="0">
                <a:solidFill>
                  <a:srgbClr val="000000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>Zekun Yang et. al</a:t>
            </a:r>
            <a:endParaRPr lang="en-US" dirty="0"/>
          </a:p>
        </p:txBody>
      </p:sp>
      <p:sp>
        <p:nvSpPr>
          <p:cNvPr id="16" name="Object 15"/>
          <p:cNvSpPr/>
          <p:nvPr/>
        </p:nvSpPr>
        <p:spPr>
          <a:xfrm>
            <a:off x="4859147" y="790377"/>
            <a:ext cx="1560066" cy="792993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ctr">
              <a:buNone/>
            </a:pPr>
            <a:r>
              <a:rPr lang="en-US" sz="1600" dirty="0" smtClean="0">
                <a:solidFill>
                  <a:srgbClr val="000000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> Aim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59147" y="1583370"/>
            <a:ext cx="1560066" cy="1447211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ctr">
              <a:buNone/>
            </a:pPr>
            <a:r>
              <a:rPr lang="en-US" sz="1600" dirty="0" smtClean="0">
                <a:solidFill>
                  <a:srgbClr val="000000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>Non-factoid VQA on tutorial videos</a:t>
            </a:r>
            <a:endParaRPr lang="en-US" dirty="0"/>
          </a:p>
        </p:txBody>
      </p:sp>
      <p:sp>
        <p:nvSpPr>
          <p:cNvPr id="18" name="Object 17"/>
          <p:cNvSpPr/>
          <p:nvPr/>
        </p:nvSpPr>
        <p:spPr>
          <a:xfrm>
            <a:off x="4859147" y="3030581"/>
            <a:ext cx="1560066" cy="1883357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ctr">
              <a:buNone/>
            </a:pPr>
            <a:r>
              <a:rPr lang="en-US" sz="1600" dirty="0" smtClean="0">
                <a:solidFill>
                  <a:srgbClr val="000000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>Usage of transformers + novel architecture on various existing datasets</a:t>
            </a:r>
            <a:endParaRPr lang="en-US" dirty="0"/>
          </a:p>
        </p:txBody>
      </p:sp>
      <p:sp>
        <p:nvSpPr>
          <p:cNvPr id="19" name="Object 18"/>
          <p:cNvSpPr/>
          <p:nvPr/>
        </p:nvSpPr>
        <p:spPr>
          <a:xfrm>
            <a:off x="6419213" y="790377"/>
            <a:ext cx="1560066" cy="792993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ctr">
              <a:buNone/>
            </a:pPr>
            <a:r>
              <a:rPr lang="en-US" sz="1600" dirty="0" smtClean="0">
                <a:solidFill>
                  <a:srgbClr val="000000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> Dataset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6419213" y="1583370"/>
            <a:ext cx="1560066" cy="1447211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ctr">
              <a:buNone/>
            </a:pPr>
            <a:r>
              <a:rPr lang="en-US" sz="1600" dirty="0" smtClean="0">
                <a:solidFill>
                  <a:srgbClr val="000000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>Unique tutorial based dataset, created using Amazon mechanical Turk</a:t>
            </a:r>
            <a:endParaRPr lang="en-US" dirty="0"/>
          </a:p>
        </p:txBody>
      </p:sp>
      <p:sp>
        <p:nvSpPr>
          <p:cNvPr id="21" name="Object 20"/>
          <p:cNvSpPr/>
          <p:nvPr/>
        </p:nvSpPr>
        <p:spPr>
          <a:xfrm>
            <a:off x="6419213" y="3030581"/>
            <a:ext cx="1560066" cy="1883357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ctr">
              <a:buNone/>
            </a:pPr>
            <a:r>
              <a:rPr lang="en-US" sz="1600" dirty="0" smtClean="0">
                <a:solidFill>
                  <a:srgbClr val="000000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>Multiple existing datasets of TV shows and movies</a:t>
            </a:r>
            <a:endParaRPr lang="en-US" dirty="0"/>
          </a:p>
        </p:txBody>
      </p:sp>
      <p:sp>
        <p:nvSpPr>
          <p:cNvPr id="22" name="Object 21"/>
          <p:cNvSpPr/>
          <p:nvPr/>
        </p:nvSpPr>
        <p:spPr>
          <a:xfrm>
            <a:off x="7979279" y="790377"/>
            <a:ext cx="1560066" cy="792993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ctr">
              <a:buNone/>
            </a:pPr>
            <a:r>
              <a:rPr lang="en-US" sz="1600" dirty="0" smtClean="0">
                <a:solidFill>
                  <a:srgbClr val="000000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> Method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7979279" y="1583370"/>
            <a:ext cx="1560066" cy="1447211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ctr">
              <a:buNone/>
            </a:pPr>
            <a:r>
              <a:rPr lang="en-US" sz="1600" dirty="0" smtClean="0">
                <a:solidFill>
                  <a:srgbClr val="000000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>Encoding and decoding -&gt; BiLSTMs + TF-IDF</a:t>
            </a:r>
            <a:endParaRPr lang="en-US" dirty="0"/>
          </a:p>
        </p:txBody>
      </p:sp>
      <p:sp>
        <p:nvSpPr>
          <p:cNvPr id="24" name="Object 23"/>
          <p:cNvSpPr/>
          <p:nvPr/>
        </p:nvSpPr>
        <p:spPr>
          <a:xfrm>
            <a:off x="7979279" y="3030581"/>
            <a:ext cx="1560066" cy="1883357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ctr">
              <a:buNone/>
            </a:pPr>
            <a:r>
              <a:rPr lang="en-US" sz="1600" dirty="0" smtClean="0">
                <a:solidFill>
                  <a:srgbClr val="000000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>BERT + XLNet + RoBERTa + ALBERT</a:t>
            </a:r>
            <a:endParaRPr lang="en-US" dirty="0"/>
          </a:p>
        </p:txBody>
      </p:sp>
      <p:sp>
        <p:nvSpPr>
          <p:cNvPr id="25" name="Object 24"/>
          <p:cNvSpPr/>
          <p:nvPr/>
        </p:nvSpPr>
        <p:spPr>
          <a:xfrm>
            <a:off x="9539346" y="790377"/>
            <a:ext cx="1560066" cy="792993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ctr">
              <a:buNone/>
            </a:pPr>
            <a:r>
              <a:rPr lang="en-US" sz="1600" dirty="0" smtClean="0">
                <a:solidFill>
                  <a:srgbClr val="000000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> Challenges/ Gaps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9539346" y="1583370"/>
            <a:ext cx="1560066" cy="1447211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ctr">
              <a:buNone/>
            </a:pPr>
            <a:r>
              <a:rPr lang="en-US" sz="1600" dirty="0" smtClean="0">
                <a:solidFill>
                  <a:srgbClr val="000000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>Overlapping errors + model fails to identify precise boundaries</a:t>
            </a:r>
            <a:endParaRPr lang="en-US" dirty="0"/>
          </a:p>
        </p:txBody>
      </p:sp>
      <p:sp>
        <p:nvSpPr>
          <p:cNvPr id="27" name="Object 26"/>
          <p:cNvSpPr/>
          <p:nvPr/>
        </p:nvSpPr>
        <p:spPr>
          <a:xfrm>
            <a:off x="9539346" y="3030581"/>
            <a:ext cx="1560066" cy="1883357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ctr">
              <a:buNone/>
            </a:pPr>
            <a:r>
              <a:rPr lang="en-US" sz="1600" dirty="0" smtClean="0">
                <a:solidFill>
                  <a:srgbClr val="000000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>Focuses mainly on tv shows and movies</a:t>
            </a:r>
            <a:endParaRPr lang="en-US" dirty="0"/>
          </a:p>
        </p:txBody>
      </p:sp>
      <p:sp>
        <p:nvSpPr>
          <p:cNvPr id="28" name="Object 27"/>
          <p:cNvSpPr/>
          <p:nvPr/>
        </p:nvSpPr>
        <p:spPr>
          <a:xfrm>
            <a:off x="11099412" y="790377"/>
            <a:ext cx="1338925" cy="792993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ctr">
              <a:buNone/>
            </a:pPr>
            <a:r>
              <a:rPr lang="en-US" sz="1600" dirty="0" smtClean="0">
                <a:solidFill>
                  <a:srgbClr val="000000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> Accuracy and comments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11099412" y="1583370"/>
            <a:ext cx="1338925" cy="1447211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ctr">
              <a:buNone/>
            </a:pPr>
            <a:r>
              <a:rPr lang="en-US" sz="1600" dirty="0" smtClean="0">
                <a:solidFill>
                  <a:srgbClr val="000000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>63.85% </a:t>
            </a:r>
            <a:endParaRPr lang="en-US" dirty="0"/>
          </a:p>
        </p:txBody>
      </p:sp>
      <p:sp>
        <p:nvSpPr>
          <p:cNvPr id="30" name="Object 29"/>
          <p:cNvSpPr/>
          <p:nvPr/>
        </p:nvSpPr>
        <p:spPr>
          <a:xfrm>
            <a:off x="11099412" y="3030581"/>
            <a:ext cx="1338925" cy="1883357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ctr">
              <a:buNone/>
            </a:pPr>
            <a:r>
              <a:rPr lang="en-US" sz="1600" dirty="0" smtClean="0">
                <a:solidFill>
                  <a:srgbClr val="000000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>72 % </a:t>
            </a:r>
            <a:endParaRPr lang="en-US" dirty="0"/>
          </a:p>
        </p:txBody>
      </p:sp>
      <p:sp>
        <p:nvSpPr>
          <p:cNvPr id="31" name="Object 30"/>
          <p:cNvSpPr/>
          <p:nvPr/>
        </p:nvSpPr>
        <p:spPr>
          <a:xfrm>
            <a:off x="799900" y="4913939"/>
            <a:ext cx="696620" cy="2101430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l">
              <a:buNone/>
            </a:pPr>
            <a:r>
              <a:rPr lang="en-US" sz="1600" dirty="0" smtClean="0">
                <a:solidFill>
                  <a:srgbClr val="000000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>[3]</a:t>
            </a:r>
          </a:p>
          <a:p>
            <a:pPr algn="l">
              <a:buNone/>
            </a:pPr>
            <a:r>
              <a:rPr lang="en-US" sz="1600" dirty="0" smtClean="0">
                <a:solidFill>
                  <a:srgbClr val="000000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/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496520" y="4913939"/>
            <a:ext cx="1295143" cy="2101430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ctr">
              <a:buNone/>
            </a:pPr>
            <a:r>
              <a:rPr lang="en-US" sz="1600" dirty="0" smtClean="0">
                <a:solidFill>
                  <a:srgbClr val="000000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>KnowIT VQA: Answering Knowledge-Based Questions about Videos</a:t>
            </a:r>
          </a:p>
          <a:p>
            <a:pPr algn="ctr">
              <a:buNone/>
            </a:pPr>
            <a:r>
              <a:rPr lang="en-US" sz="1600" dirty="0" smtClean="0">
                <a:solidFill>
                  <a:srgbClr val="000000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/>
            </a:r>
            <a:endParaRPr lang="en-US" dirty="0"/>
          </a:p>
        </p:txBody>
      </p:sp>
      <p:sp>
        <p:nvSpPr>
          <p:cNvPr id="33" name="Object 32"/>
          <p:cNvSpPr/>
          <p:nvPr/>
        </p:nvSpPr>
        <p:spPr>
          <a:xfrm>
            <a:off x="2791664" y="4913939"/>
            <a:ext cx="1013165" cy="2101430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ctr">
              <a:buNone/>
            </a:pPr>
            <a:r>
              <a:rPr lang="en-US" sz="1600" dirty="0" smtClean="0">
                <a:solidFill>
                  <a:srgbClr val="000000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>2019</a:t>
            </a:r>
          </a:p>
          <a:p>
            <a:pPr algn="ctr">
              <a:buNone/>
            </a:pPr>
            <a:r>
              <a:rPr lang="en-US" sz="1600" dirty="0" smtClean="0">
                <a:solidFill>
                  <a:srgbClr val="000000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/>
            </a:r>
            <a:endParaRPr lang="en-US" dirty="0"/>
          </a:p>
        </p:txBody>
      </p:sp>
      <p:sp>
        <p:nvSpPr>
          <p:cNvPr id="34" name="Object 33"/>
          <p:cNvSpPr/>
          <p:nvPr/>
        </p:nvSpPr>
        <p:spPr>
          <a:xfrm>
            <a:off x="3804828" y="4913939"/>
            <a:ext cx="1054318" cy="2101430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ctr">
              <a:buNone/>
            </a:pPr>
            <a:r>
              <a:rPr lang="en-US" sz="1600" dirty="0" smtClean="0">
                <a:solidFill>
                  <a:srgbClr val="000000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>Noa Garcia et al.</a:t>
            </a:r>
          </a:p>
          <a:p>
            <a:pPr algn="ctr">
              <a:buNone/>
            </a:pPr>
            <a:r>
              <a:rPr lang="en-US" sz="1600" dirty="0" smtClean="0">
                <a:solidFill>
                  <a:srgbClr val="000000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/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4859147" y="4913939"/>
            <a:ext cx="1560066" cy="2101430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ctr">
              <a:buNone/>
            </a:pPr>
            <a:r>
              <a:rPr lang="en-US" sz="1600" dirty="0" smtClean="0">
                <a:solidFill>
                  <a:srgbClr val="000000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>Knowledge based VQA compared with visual, temporal and textual questions</a:t>
            </a:r>
            <a:endParaRPr lang="en-US" dirty="0"/>
          </a:p>
        </p:txBody>
      </p:sp>
      <p:sp>
        <p:nvSpPr>
          <p:cNvPr id="36" name="Object 35"/>
          <p:cNvSpPr/>
          <p:nvPr/>
        </p:nvSpPr>
        <p:spPr>
          <a:xfrm>
            <a:off x="6419213" y="4913939"/>
            <a:ext cx="1560066" cy="2101430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ctr">
              <a:buNone/>
            </a:pPr>
            <a:r>
              <a:rPr lang="en-US" sz="1600" dirty="0" smtClean="0">
                <a:solidFill>
                  <a:srgbClr val="000000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>Big Bang Theory dataset, created using Amazon mechanical Turk</a:t>
            </a:r>
          </a:p>
          <a:p>
            <a:pPr algn="ctr">
              <a:buNone/>
            </a:pPr>
            <a:r>
              <a:rPr lang="en-US" sz="1600" dirty="0" smtClean="0">
                <a:solidFill>
                  <a:srgbClr val="000000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/>
            </a:r>
            <a:endParaRPr lang="en-US" dirty="0"/>
          </a:p>
        </p:txBody>
      </p:sp>
      <p:sp>
        <p:nvSpPr>
          <p:cNvPr id="37" name="Object 36"/>
          <p:cNvSpPr/>
          <p:nvPr/>
        </p:nvSpPr>
        <p:spPr>
          <a:xfrm>
            <a:off x="7979279" y="4913939"/>
            <a:ext cx="1560066" cy="2101430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ctr">
              <a:buNone/>
            </a:pPr>
            <a:r>
              <a:rPr lang="en-US" sz="1600" dirty="0" smtClean="0">
                <a:solidFill>
                  <a:srgbClr val="000000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>ROCK- heavy knowledge base + knowledge base cleaning BERT + image features, concepts features + facial features and caption features</a:t>
            </a:r>
          </a:p>
          <a:p>
            <a:pPr algn="ctr">
              <a:buNone/>
            </a:pPr>
            <a:r>
              <a:rPr lang="en-US" sz="1600" dirty="0" smtClean="0">
                <a:solidFill>
                  <a:srgbClr val="000000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/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9539346" y="4913939"/>
            <a:ext cx="1560066" cy="2101430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ctr">
              <a:buNone/>
            </a:pPr>
            <a:r>
              <a:rPr lang="en-US" sz="1600" dirty="0" smtClean="0">
                <a:solidFill>
                  <a:srgbClr val="000000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>Knowledge base might not be sufficient</a:t>
            </a:r>
          </a:p>
          <a:p>
            <a:pPr algn="ctr">
              <a:buNone/>
            </a:pPr>
            <a:r>
              <a:rPr lang="en-US" sz="1600" dirty="0" smtClean="0">
                <a:solidFill>
                  <a:srgbClr val="000000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/>
            </a:r>
            <a:endParaRPr lang="en-US" dirty="0"/>
          </a:p>
        </p:txBody>
      </p:sp>
      <p:sp>
        <p:nvSpPr>
          <p:cNvPr id="39" name="Object 38"/>
          <p:cNvSpPr/>
          <p:nvPr/>
        </p:nvSpPr>
        <p:spPr>
          <a:xfrm>
            <a:off x="11099412" y="4913939"/>
            <a:ext cx="1338925" cy="2101430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ctr">
              <a:buNone/>
            </a:pPr>
            <a:r>
              <a:rPr lang="en-US" sz="1600" dirty="0" smtClean="0">
                <a:solidFill>
                  <a:srgbClr val="000000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>60-70% based on situations</a:t>
            </a:r>
          </a:p>
          <a:p>
            <a:pPr algn="ctr">
              <a:buNone/>
            </a:pPr>
            <a:r>
              <a:rPr lang="en-US" sz="1600" dirty="0" smtClean="0">
                <a:solidFill>
                  <a:srgbClr val="000000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/>
            </a:r>
            <a:endParaRPr lang="en-US" dirty="0"/>
          </a:p>
        </p:txBody>
      </p:sp>
      <p:pic>
        <p:nvPicPr>
          <p:cNvPr id="40" name="Object 39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0"/>
            <a:ext cx="12188952" cy="6865808"/>
          </a:xfrm>
          <a:prstGeom prst="rect">
            <a:avLst/>
          </a:prstGeom>
        </p:spPr>
      </p:pic>
      <p:pic>
        <p:nvPicPr>
          <p:cNvPr id="41" name="Object 40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0" y="0"/>
            <a:ext cx="12188952" cy="6865808"/>
          </a:xfrm>
          <a:prstGeom prst="rect">
            <a:avLst/>
          </a:prstGeom>
        </p:spPr>
      </p:pic>
      <p:sp>
        <p:nvSpPr>
          <p:cNvPr id="42" name="Object 41"/>
          <p:cNvSpPr/>
          <p:nvPr/>
        </p:nvSpPr>
        <p:spPr>
          <a:xfrm>
            <a:off x="0" y="0"/>
            <a:ext cx="729572" cy="461881"/>
          </a:xfrm>
          <a:prstGeom prst="rect">
            <a:avLst/>
          </a:prstGeom>
          <a:solidFill>
            <a:srgbClr val="e04c2b"/>
          </a:solidFill>
        </p:spPr>
        <p:txBody>
          <a:bodyPr wrap="square" rtlCol="0" anchor="ctr">
            <a:normAutofit fontScale="85000" lnSpcReduction="20000"/>
          </a:bodyPr>
          <a:lstStyle/>
          <a:p>
            <a:pPr algn="ctr">
              <a:buNone/>
            </a:pPr>
            <a:r>
              <a:rPr lang="en-US" sz="1600" dirty="0" smtClean="0">
                <a:solidFill>
                  <a:srgbClr val="ffffff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> Sl no.</a:t>
            </a:r>
            <a:endParaRPr lang="en-US" dirty="0"/>
          </a:p>
        </p:txBody>
      </p:sp>
      <p:sp>
        <p:nvSpPr>
          <p:cNvPr id="43" name="Object 42"/>
          <p:cNvSpPr/>
          <p:nvPr/>
        </p:nvSpPr>
        <p:spPr>
          <a:xfrm>
            <a:off x="0" y="461881"/>
            <a:ext cx="729572" cy="1307026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l">
              <a:buNone/>
            </a:pPr>
            <a:r>
              <a:rPr lang="en-US" sz="1600" dirty="0" smtClean="0">
                <a:solidFill>
                  <a:srgbClr val="000000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>[13]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0" y="1768908"/>
            <a:ext cx="729572" cy="1965453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l">
              <a:buNone/>
            </a:pPr>
            <a:r>
              <a:rPr lang="en-US" sz="1600" dirty="0" smtClean="0">
                <a:solidFill>
                  <a:srgbClr val="000000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>[14]</a:t>
            </a:r>
            <a:endParaRPr lang="en-US" dirty="0"/>
          </a:p>
        </p:txBody>
      </p:sp>
      <p:sp>
        <p:nvSpPr>
          <p:cNvPr id="45" name="Object 44"/>
          <p:cNvSpPr/>
          <p:nvPr/>
        </p:nvSpPr>
        <p:spPr>
          <a:xfrm>
            <a:off x="729572" y="0"/>
            <a:ext cx="1637161" cy="461881"/>
          </a:xfrm>
          <a:prstGeom prst="rect">
            <a:avLst/>
          </a:prstGeom>
          <a:solidFill>
            <a:srgbClr val="ff4f2d"/>
          </a:solidFill>
        </p:spPr>
        <p:txBody>
          <a:bodyPr wrap="square" rtlCol="0" anchor="ctr">
            <a:normAutofit fontScale="85000" lnSpcReduction="20000"/>
          </a:bodyPr>
          <a:lstStyle/>
          <a:p>
            <a:pPr algn="ctr">
              <a:buNone/>
            </a:pPr>
            <a:r>
              <a:rPr lang="en-US" sz="1600" dirty="0" smtClean="0">
                <a:solidFill>
                  <a:srgbClr val="ffffff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> Title of the paper</a:t>
            </a:r>
            <a:endParaRPr lang="en-US" dirty="0"/>
          </a:p>
        </p:txBody>
      </p:sp>
      <p:sp>
        <p:nvSpPr>
          <p:cNvPr id="46" name="Object 45"/>
          <p:cNvSpPr/>
          <p:nvPr/>
        </p:nvSpPr>
        <p:spPr>
          <a:xfrm>
            <a:off x="729572" y="461881"/>
            <a:ext cx="1637161" cy="1307026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ctr">
              <a:buNone/>
            </a:pPr>
            <a:r>
              <a:rPr lang="en-US" sz="1600" dirty="0" smtClean="0">
                <a:solidFill>
                  <a:srgbClr val="000000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>One Graph to Rule them All: Using NLP and Graph Neural Networks to analyse Tolkien’s Legendarium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729572" y="1768908"/>
            <a:ext cx="1637161" cy="1965453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ctr">
              <a:buNone/>
            </a:pPr>
            <a:r>
              <a:rPr lang="en-US" sz="1600" dirty="0" smtClean="0">
                <a:solidFill>
                  <a:srgbClr val="000000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>Heroes, Villains, and the In-Between: A Natural Language Processing Appr ocessing Approach to Fairy Tales </a:t>
            </a:r>
            <a:endParaRPr lang="en-US" dirty="0"/>
          </a:p>
        </p:txBody>
      </p:sp>
      <p:sp>
        <p:nvSpPr>
          <p:cNvPr id="48" name="Object 47"/>
          <p:cNvSpPr/>
          <p:nvPr/>
        </p:nvSpPr>
        <p:spPr>
          <a:xfrm>
            <a:off x="2366733" y="0"/>
            <a:ext cx="550327" cy="461881"/>
          </a:xfrm>
          <a:prstGeom prst="rect">
            <a:avLst/>
          </a:prstGeom>
          <a:solidFill>
            <a:srgbClr val="ff4f2d"/>
          </a:solidFill>
        </p:spPr>
        <p:txBody>
          <a:bodyPr wrap="square" rtlCol="0" anchor="ctr">
            <a:normAutofit fontScale="85000" lnSpcReduction="20000"/>
          </a:bodyPr>
          <a:lstStyle/>
          <a:p>
            <a:pPr algn="ctr">
              <a:buNone/>
            </a:pPr>
            <a:r>
              <a:rPr lang="en-US" sz="1600" dirty="0" smtClean="0">
                <a:solidFill>
                  <a:srgbClr val="ffffff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> Year of publication</a:t>
            </a:r>
            <a:endParaRPr lang="en-US" dirty="0"/>
          </a:p>
        </p:txBody>
      </p:sp>
      <p:sp>
        <p:nvSpPr>
          <p:cNvPr id="49" name="Object 48"/>
          <p:cNvSpPr/>
          <p:nvPr/>
        </p:nvSpPr>
        <p:spPr>
          <a:xfrm>
            <a:off x="2366733" y="461881"/>
            <a:ext cx="550327" cy="1307026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ctr">
              <a:buNone/>
            </a:pPr>
            <a:r>
              <a:rPr lang="en-US" sz="1600" dirty="0" smtClean="0">
                <a:solidFill>
                  <a:srgbClr val="000000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>2022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2366733" y="1768908"/>
            <a:ext cx="550327" cy="1965453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ctr">
              <a:buNone/>
            </a:pPr>
            <a:r>
              <a:rPr lang="en-US" sz="1600" dirty="0" smtClean="0">
                <a:solidFill>
                  <a:srgbClr val="000000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>2022</a:t>
            </a:r>
            <a:endParaRPr lang="en-US" dirty="0"/>
          </a:p>
        </p:txBody>
      </p:sp>
      <p:sp>
        <p:nvSpPr>
          <p:cNvPr id="51" name="Object 50"/>
          <p:cNvSpPr/>
          <p:nvPr/>
        </p:nvSpPr>
        <p:spPr>
          <a:xfrm>
            <a:off x="2917059" y="0"/>
            <a:ext cx="1090826" cy="461881"/>
          </a:xfrm>
          <a:prstGeom prst="rect">
            <a:avLst/>
          </a:prstGeom>
          <a:solidFill>
            <a:srgbClr val="ff4f2d"/>
          </a:solidFill>
        </p:spPr>
        <p:txBody>
          <a:bodyPr wrap="square" rtlCol="0" anchor="ctr">
            <a:normAutofit fontScale="85000" lnSpcReduction="20000"/>
          </a:bodyPr>
          <a:lstStyle/>
          <a:p>
            <a:pPr algn="ctr">
              <a:buNone/>
            </a:pPr>
            <a:r>
              <a:rPr lang="en-US" sz="1600" dirty="0" smtClean="0">
                <a:solidFill>
                  <a:srgbClr val="ffffff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> Author</a:t>
            </a:r>
            <a:endParaRPr lang="en-US" dirty="0"/>
          </a:p>
        </p:txBody>
      </p:sp>
      <p:sp>
        <p:nvSpPr>
          <p:cNvPr id="52" name="Object 51"/>
          <p:cNvSpPr/>
          <p:nvPr/>
        </p:nvSpPr>
        <p:spPr>
          <a:xfrm>
            <a:off x="2917059" y="461881"/>
            <a:ext cx="1090826" cy="1307026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ctr">
              <a:buNone/>
            </a:pPr>
            <a:r>
              <a:rPr lang="en-US" sz="1600" dirty="0" smtClean="0">
                <a:solidFill>
                  <a:srgbClr val="000000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>Vincenzo Perri, Lisi Qarkaxhija, Albin Zehe, Andreas Hotho, Ingo Scholtes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2917059" y="1768908"/>
            <a:ext cx="1090826" cy="1965453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ctr">
              <a:buNone/>
            </a:pPr>
            <a:r>
              <a:rPr lang="en-US" sz="1600" dirty="0" smtClean="0">
                <a:solidFill>
                  <a:srgbClr val="000000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>Ruby Alling Ostrow</a:t>
            </a:r>
            <a:endParaRPr lang="en-US" dirty="0"/>
          </a:p>
        </p:txBody>
      </p:sp>
      <p:sp>
        <p:nvSpPr>
          <p:cNvPr id="54" name="Object 53"/>
          <p:cNvSpPr/>
          <p:nvPr/>
        </p:nvSpPr>
        <p:spPr>
          <a:xfrm>
            <a:off x="4007886" y="0"/>
            <a:ext cx="1650980" cy="461881"/>
          </a:xfrm>
          <a:prstGeom prst="rect">
            <a:avLst/>
          </a:prstGeom>
          <a:solidFill>
            <a:srgbClr val="ff4f2d"/>
          </a:solidFill>
        </p:spPr>
        <p:txBody>
          <a:bodyPr wrap="square" rtlCol="0" anchor="ctr">
            <a:normAutofit fontScale="85000" lnSpcReduction="20000"/>
          </a:bodyPr>
          <a:lstStyle/>
          <a:p>
            <a:pPr algn="ctr">
              <a:buNone/>
            </a:pPr>
            <a:r>
              <a:rPr lang="en-US" sz="1600" dirty="0" smtClean="0">
                <a:solidFill>
                  <a:srgbClr val="ffffff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> Aim</a:t>
            </a:r>
            <a:endParaRPr lang="en-US" dirty="0"/>
          </a:p>
        </p:txBody>
      </p:sp>
      <p:sp>
        <p:nvSpPr>
          <p:cNvPr id="55" name="Object 54"/>
          <p:cNvSpPr/>
          <p:nvPr/>
        </p:nvSpPr>
        <p:spPr>
          <a:xfrm>
            <a:off x="4007886" y="461881"/>
            <a:ext cx="1650980" cy="1307026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ctr">
              <a:buNone/>
            </a:pPr>
            <a:r>
              <a:rPr lang="en-US" sz="1600" dirty="0" smtClean="0">
                <a:solidFill>
                  <a:srgbClr val="000000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>Analyse micro and macro level details of characters within the corpus.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4007886" y="1768908"/>
            <a:ext cx="1650980" cy="1965453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ctr">
              <a:buNone/>
            </a:pPr>
            <a:r>
              <a:rPr lang="en-US" sz="1600" dirty="0" smtClean="0">
                <a:solidFill>
                  <a:srgbClr val="000000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>Determine if it is possible to develop a computational model to extract the defining features from the odd and unpredictable nature of this classic form of literature.</a:t>
            </a:r>
            <a:endParaRPr lang="en-US" dirty="0"/>
          </a:p>
        </p:txBody>
      </p:sp>
      <p:sp>
        <p:nvSpPr>
          <p:cNvPr id="57" name="Object 56"/>
          <p:cNvSpPr/>
          <p:nvPr/>
        </p:nvSpPr>
        <p:spPr>
          <a:xfrm>
            <a:off x="5658866" y="0"/>
            <a:ext cx="1090826" cy="461881"/>
          </a:xfrm>
          <a:prstGeom prst="rect">
            <a:avLst/>
          </a:prstGeom>
          <a:solidFill>
            <a:srgbClr val="ff4f2d"/>
          </a:solidFill>
        </p:spPr>
        <p:txBody>
          <a:bodyPr wrap="square" rtlCol="0" anchor="ctr">
            <a:normAutofit fontScale="85000" lnSpcReduction="20000"/>
          </a:bodyPr>
          <a:lstStyle/>
          <a:p>
            <a:pPr algn="ctr">
              <a:buNone/>
            </a:pPr>
            <a:r>
              <a:rPr lang="en-US" sz="1600" dirty="0" smtClean="0">
                <a:solidFill>
                  <a:srgbClr val="ffffff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> Dataset</a:t>
            </a:r>
            <a:endParaRPr lang="en-US" dirty="0"/>
          </a:p>
        </p:txBody>
      </p:sp>
      <p:sp>
        <p:nvSpPr>
          <p:cNvPr id="58" name="Object 57"/>
          <p:cNvSpPr/>
          <p:nvPr/>
        </p:nvSpPr>
        <p:spPr>
          <a:xfrm>
            <a:off x="5658866" y="461881"/>
            <a:ext cx="1090826" cy="1307026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ctr">
              <a:buNone/>
            </a:pPr>
            <a:r>
              <a:rPr lang="en-US" sz="1600" dirty="0" smtClean="0">
                <a:solidFill>
                  <a:srgbClr val="000000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>J.R.R. Tolkien's Legendarium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5658866" y="1768908"/>
            <a:ext cx="1090826" cy="1965453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ctr">
              <a:buNone/>
            </a:pPr>
            <a:r>
              <a:rPr lang="en-US" sz="1600" dirty="0" smtClean="0">
                <a:solidFill>
                  <a:srgbClr val="000000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>Dataset of fifty Grimm’s fairy tales</a:t>
            </a:r>
            <a:endParaRPr lang="en-US" dirty="0"/>
          </a:p>
        </p:txBody>
      </p:sp>
      <p:sp>
        <p:nvSpPr>
          <p:cNvPr id="60" name="Object 59"/>
          <p:cNvSpPr/>
          <p:nvPr/>
        </p:nvSpPr>
        <p:spPr>
          <a:xfrm>
            <a:off x="6749692" y="0"/>
            <a:ext cx="1582189" cy="461881"/>
          </a:xfrm>
          <a:prstGeom prst="rect">
            <a:avLst/>
          </a:prstGeom>
          <a:solidFill>
            <a:srgbClr val="ff4f2d"/>
          </a:solidFill>
        </p:spPr>
        <p:txBody>
          <a:bodyPr wrap="square" rtlCol="0" anchor="ctr">
            <a:normAutofit fontScale="85000" lnSpcReduction="20000"/>
          </a:bodyPr>
          <a:lstStyle/>
          <a:p>
            <a:pPr algn="ctr">
              <a:buNone/>
            </a:pPr>
            <a:r>
              <a:rPr lang="en-US" sz="1600" dirty="0" smtClean="0">
                <a:solidFill>
                  <a:srgbClr val="ffffff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> Method</a:t>
            </a:r>
            <a:endParaRPr lang="en-US" dirty="0"/>
          </a:p>
        </p:txBody>
      </p:sp>
      <p:sp>
        <p:nvSpPr>
          <p:cNvPr id="61" name="Object 60"/>
          <p:cNvSpPr/>
          <p:nvPr/>
        </p:nvSpPr>
        <p:spPr>
          <a:xfrm>
            <a:off x="6749692" y="461881"/>
            <a:ext cx="1582189" cy="1307026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ctr">
              <a:buNone/>
            </a:pPr>
            <a:r>
              <a:rPr lang="en-US" sz="1600" dirty="0" smtClean="0">
                <a:solidFill>
                  <a:srgbClr val="000000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>Graph neural networks for establishing connections and NLP in order to understand personality.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6749692" y="1768908"/>
            <a:ext cx="1582189" cy="1965453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ctr">
              <a:buNone/>
            </a:pPr>
            <a:r>
              <a:rPr lang="en-US" sz="1600" dirty="0" smtClean="0">
                <a:solidFill>
                  <a:srgbClr val="000000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>SpaCy’s dependency parser.</a:t>
            </a:r>
          </a:p>
          <a:p>
            <a:pPr algn="ctr">
              <a:buNone/>
            </a:pPr>
            <a:r>
              <a:rPr lang="en-US" sz="1600" dirty="0" smtClean="0">
                <a:solidFill>
                  <a:srgbClr val="000000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>Adolfo &amp; Ong 2019.</a:t>
            </a:r>
          </a:p>
          <a:p>
            <a:pPr algn="ctr">
              <a:buNone/>
            </a:pPr>
            <a:r>
              <a:rPr lang="en-US" sz="1600" dirty="0" smtClean="0">
                <a:solidFill>
                  <a:srgbClr val="000000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>Stanford CoreNLP library</a:t>
            </a:r>
          </a:p>
          <a:p>
            <a:pPr algn="ctr">
              <a:buNone/>
            </a:pPr>
            <a:r>
              <a:rPr lang="en-US" sz="1600" dirty="0" smtClean="0">
                <a:solidFill>
                  <a:srgbClr val="000000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/>
            </a:r>
            <a:endParaRPr lang="en-US" dirty="0"/>
          </a:p>
        </p:txBody>
      </p:sp>
      <p:sp>
        <p:nvSpPr>
          <p:cNvPr id="63" name="Object 62"/>
          <p:cNvSpPr/>
          <p:nvPr/>
        </p:nvSpPr>
        <p:spPr>
          <a:xfrm>
            <a:off x="8331882" y="0"/>
            <a:ext cx="2446989" cy="461881"/>
          </a:xfrm>
          <a:prstGeom prst="rect">
            <a:avLst/>
          </a:prstGeom>
          <a:solidFill>
            <a:srgbClr val="ff4f2d"/>
          </a:solidFill>
        </p:spPr>
        <p:txBody>
          <a:bodyPr wrap="square" rtlCol="0" anchor="ctr">
            <a:normAutofit fontScale="85000" lnSpcReduction="20000"/>
          </a:bodyPr>
          <a:lstStyle/>
          <a:p>
            <a:pPr algn="ctr">
              <a:buNone/>
            </a:pPr>
            <a:r>
              <a:rPr lang="en-US" sz="1600" dirty="0" smtClean="0">
                <a:solidFill>
                  <a:srgbClr val="ffffff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> Challenges/ Gaps</a:t>
            </a:r>
            <a:endParaRPr lang="en-US" dirty="0"/>
          </a:p>
        </p:txBody>
      </p:sp>
      <p:sp>
        <p:nvSpPr>
          <p:cNvPr id="64" name="Object 63"/>
          <p:cNvSpPr/>
          <p:nvPr/>
        </p:nvSpPr>
        <p:spPr>
          <a:xfrm>
            <a:off x="8331882" y="461881"/>
            <a:ext cx="2446989" cy="1307026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ctr">
              <a:buNone/>
            </a:pPr>
            <a:r>
              <a:rPr lang="en-US" sz="1600" dirty="0" smtClean="0">
                <a:solidFill>
                  <a:srgbClr val="000000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>Embedding and co-occurrence prediction.</a:t>
            </a:r>
          </a:p>
          <a:p>
            <a:pPr algn="ctr">
              <a:buNone/>
            </a:pPr>
            <a:r>
              <a:rPr lang="en-US" sz="1600" dirty="0" smtClean="0">
                <a:solidFill>
                  <a:srgbClr val="000000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>Predicting missing links in a graph</a:t>
            </a:r>
          </a:p>
          <a:p>
            <a:pPr algn="ctr">
              <a:buNone/>
            </a:pPr>
            <a:r>
              <a:rPr lang="en-US" sz="1600" dirty="0" smtClean="0">
                <a:solidFill>
                  <a:srgbClr val="000000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/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8331882" y="1768908"/>
            <a:ext cx="2446989" cy="1965453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ctr">
              <a:buNone/>
            </a:pPr>
            <a:r>
              <a:rPr lang="en-US" sz="1600" dirty="0" smtClean="0">
                <a:solidFill>
                  <a:srgbClr val="000000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>Each tale has different number of characters making it hard to determine whether the identified main character is correct.</a:t>
            </a:r>
          </a:p>
          <a:p>
            <a:pPr algn="ctr">
              <a:buNone/>
            </a:pPr>
            <a:r>
              <a:rPr lang="en-US" sz="1600" dirty="0" smtClean="0">
                <a:solidFill>
                  <a:srgbClr val="000000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>Adjective recognition is tricky, given the limitation to copular verbs, given the lack of knowledge of where an adjective describing a character may appear in the sentence.</a:t>
            </a:r>
          </a:p>
          <a:p>
            <a:pPr algn="ctr">
              <a:buNone/>
            </a:pPr>
            <a:r>
              <a:rPr lang="en-US" sz="1600" dirty="0" smtClean="0">
                <a:solidFill>
                  <a:srgbClr val="000000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/>
            </a:r>
            <a:endParaRPr lang="en-US" dirty="0"/>
          </a:p>
        </p:txBody>
      </p:sp>
      <p:sp>
        <p:nvSpPr>
          <p:cNvPr id="66" name="Object 65"/>
          <p:cNvSpPr/>
          <p:nvPr/>
        </p:nvSpPr>
        <p:spPr>
          <a:xfrm>
            <a:off x="10778871" y="0"/>
            <a:ext cx="1410081" cy="461881"/>
          </a:xfrm>
          <a:prstGeom prst="rect">
            <a:avLst/>
          </a:prstGeom>
          <a:solidFill>
            <a:srgbClr val="ff4f2d"/>
          </a:solidFill>
        </p:spPr>
        <p:txBody>
          <a:bodyPr wrap="square" rtlCol="0" anchor="ctr">
            <a:normAutofit fontScale="85000" lnSpcReduction="20000"/>
          </a:bodyPr>
          <a:lstStyle/>
          <a:p>
            <a:pPr algn="ctr">
              <a:buNone/>
            </a:pPr>
            <a:r>
              <a:rPr lang="en-US" sz="1600" dirty="0" smtClean="0">
                <a:solidFill>
                  <a:srgbClr val="ffffff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> Accuracy and comments</a:t>
            </a:r>
            <a:endParaRPr lang="en-US" dirty="0"/>
          </a:p>
        </p:txBody>
      </p:sp>
      <p:sp>
        <p:nvSpPr>
          <p:cNvPr id="67" name="Object 66"/>
          <p:cNvSpPr/>
          <p:nvPr/>
        </p:nvSpPr>
        <p:spPr>
          <a:xfrm>
            <a:off x="10778871" y="461881"/>
            <a:ext cx="1410081" cy="1307026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ctr">
              <a:buNone/>
            </a:pPr>
            <a:r>
              <a:rPr lang="en-US" sz="1600" dirty="0" smtClean="0">
                <a:solidFill>
                  <a:srgbClr val="000000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>f1-score ≈ 79.7%, a precision ≈ 78.6% and a recall ≈ 82.6%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10778871" y="1768908"/>
            <a:ext cx="1410081" cy="1965453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ctr">
              <a:buNone/>
            </a:pPr>
            <a:r>
              <a:rPr lang="en-US" sz="1600" dirty="0" smtClean="0">
                <a:solidFill>
                  <a:srgbClr val="000000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>On 13 average, there was a precision of 0.88, a recall of 0.91, and a F1 of 0.89</a:t>
            </a:r>
            <a:endParaRPr lang="en-US" dirty="0"/>
          </a:p>
        </p:txBody>
      </p:sp>
      <p:sp>
        <p:nvSpPr>
          <p:cNvPr id="69" name="Object 68"/>
          <p:cNvSpPr/>
          <p:nvPr/>
        </p:nvSpPr>
        <p:spPr>
          <a:xfrm>
            <a:off x="0" y="3734360"/>
            <a:ext cx="729572" cy="1631326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l">
              <a:buNone/>
            </a:pPr>
            <a:r>
              <a:rPr lang="en-US" sz="1600" dirty="0" smtClean="0">
                <a:solidFill>
                  <a:srgbClr val="000000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>[15]</a:t>
            </a:r>
          </a:p>
          <a:p>
            <a:pPr algn="l">
              <a:buNone/>
            </a:pPr>
            <a:r>
              <a:rPr lang="en-US" sz="1600" dirty="0" smtClean="0">
                <a:solidFill>
                  <a:srgbClr val="000000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/>
            </a:r>
            <a:endParaRPr lang="en-US" dirty="0"/>
          </a:p>
        </p:txBody>
      </p:sp>
      <p:sp>
        <p:nvSpPr>
          <p:cNvPr id="70" name="Object 69"/>
          <p:cNvSpPr/>
          <p:nvPr/>
        </p:nvSpPr>
        <p:spPr>
          <a:xfrm>
            <a:off x="729572" y="3734360"/>
            <a:ext cx="1637161" cy="1631326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ctr">
              <a:buNone/>
            </a:pPr>
            <a:r>
              <a:rPr lang="en-US" sz="1600" dirty="0" smtClean="0">
                <a:solidFill>
                  <a:srgbClr val="000000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>Machine Learning Approach to Personality Type Prediction Based on the Myers–Briggs Type Indicator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2366733" y="3734360"/>
            <a:ext cx="550327" cy="1631326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ctr">
              <a:buNone/>
            </a:pPr>
            <a:r>
              <a:rPr lang="en-US" sz="1600" dirty="0" smtClean="0">
                <a:solidFill>
                  <a:srgbClr val="000000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>2020</a:t>
            </a:r>
            <a:endParaRPr lang="en-US" dirty="0"/>
          </a:p>
        </p:txBody>
      </p:sp>
      <p:sp>
        <p:nvSpPr>
          <p:cNvPr id="72" name="Object 71"/>
          <p:cNvSpPr/>
          <p:nvPr/>
        </p:nvSpPr>
        <p:spPr>
          <a:xfrm>
            <a:off x="2917059" y="3734360"/>
            <a:ext cx="1090826" cy="1631326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ctr">
              <a:buNone/>
            </a:pPr>
            <a:r>
              <a:rPr lang="en-US" sz="1600" dirty="0" smtClean="0">
                <a:solidFill>
                  <a:srgbClr val="000000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>Mohammad Hossein Amirhosseini, Hassan Kazemian</a:t>
            </a:r>
            <a:endParaRPr lang="en-US" dirty="0"/>
          </a:p>
        </p:txBody>
      </p:sp>
      <p:sp>
        <p:nvSpPr>
          <p:cNvPr id="73" name="Object 72"/>
          <p:cNvSpPr/>
          <p:nvPr/>
        </p:nvSpPr>
        <p:spPr>
          <a:xfrm>
            <a:off x="4007886" y="3734360"/>
            <a:ext cx="1650980" cy="1631326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ctr">
              <a:buNone/>
            </a:pPr>
            <a:r>
              <a:rPr lang="en-US" sz="1600" dirty="0" smtClean="0">
                <a:solidFill>
                  <a:srgbClr val="000000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>Aim is to develop a new machine learning method for personality type prediction based on the MBTI. 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658866" y="3734360"/>
            <a:ext cx="1090826" cy="1631326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ctr">
              <a:buNone/>
            </a:pPr>
            <a:r>
              <a:rPr lang="en-US" sz="1600" dirty="0" smtClean="0">
                <a:solidFill>
                  <a:srgbClr val="000000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>Myers–Briggs Personality Type Dataset from Kaggle</a:t>
            </a:r>
            <a:endParaRPr lang="en-US" dirty="0"/>
          </a:p>
        </p:txBody>
      </p:sp>
      <p:sp>
        <p:nvSpPr>
          <p:cNvPr id="75" name="Object 74"/>
          <p:cNvSpPr/>
          <p:nvPr/>
        </p:nvSpPr>
        <p:spPr>
          <a:xfrm>
            <a:off x="6749692" y="3734360"/>
            <a:ext cx="1582189" cy="1631326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ctr">
              <a:buNone/>
            </a:pPr>
            <a:r>
              <a:rPr lang="en-US" sz="1600" dirty="0" smtClean="0">
                <a:solidFill>
                  <a:srgbClr val="000000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>The natural language processing toolkit (NLTK) and XGBoost, Numpy, sklearn</a:t>
            </a:r>
          </a:p>
          <a:p>
            <a:pPr algn="ctr">
              <a:buNone/>
            </a:pPr>
            <a:r>
              <a:rPr lang="en-US" sz="1600" dirty="0" smtClean="0">
                <a:solidFill>
                  <a:srgbClr val="000000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/>
            </a:r>
            <a:endParaRPr lang="en-US" dirty="0"/>
          </a:p>
        </p:txBody>
      </p:sp>
      <p:sp>
        <p:nvSpPr>
          <p:cNvPr id="76" name="Object 75"/>
          <p:cNvSpPr/>
          <p:nvPr/>
        </p:nvSpPr>
        <p:spPr>
          <a:xfrm>
            <a:off x="8331882" y="3734360"/>
            <a:ext cx="2446989" cy="1631326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ctr">
              <a:buNone/>
            </a:pPr>
            <a:r>
              <a:rPr lang="en-US" sz="1600" dirty="0" smtClean="0">
                <a:solidFill>
                  <a:srgbClr val="000000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>-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10778871" y="3734360"/>
            <a:ext cx="1410081" cy="1631326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ctr">
              <a:buNone/>
            </a:pPr>
            <a:r>
              <a:rPr lang="en-US" sz="1600" dirty="0" smtClean="0">
                <a:solidFill>
                  <a:srgbClr val="000000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>Extroversion (E) acc = 78.17%</a:t>
            </a:r>
          </a:p>
          <a:p>
            <a:pPr algn="ctr">
              <a:buNone/>
            </a:pPr>
            <a:r>
              <a:rPr lang="en-US" sz="1600" dirty="0" smtClean="0">
                <a:solidFill>
                  <a:srgbClr val="000000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>Sensing (S) acc = 86.06%</a:t>
            </a:r>
          </a:p>
          <a:p>
            <a:pPr algn="ctr">
              <a:buNone/>
            </a:pPr>
            <a:r>
              <a:rPr lang="en-US" sz="1600" dirty="0" smtClean="0">
                <a:solidFill>
                  <a:srgbClr val="000000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>Thinking (T) acc = 71.78%</a:t>
            </a:r>
          </a:p>
          <a:p>
            <a:pPr algn="ctr">
              <a:buNone/>
            </a:pPr>
            <a:r>
              <a:rPr lang="en-US" sz="1600" dirty="0" smtClean="0">
                <a:solidFill>
                  <a:srgbClr val="000000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>Perceiving (P)	acc = 65.70%</a:t>
            </a:r>
            <a:endParaRPr lang="en-US" dirty="0"/>
          </a:p>
        </p:txBody>
      </p:sp>
      <p:sp>
        <p:nvSpPr>
          <p:cNvPr id="78" name="Object 77"/>
          <p:cNvSpPr/>
          <p:nvPr/>
        </p:nvSpPr>
        <p:spPr>
          <a:xfrm>
            <a:off x="0" y="5365686"/>
            <a:ext cx="729572" cy="1490599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l">
              <a:buNone/>
            </a:pPr>
            <a:r>
              <a:rPr lang="en-US" sz="1600" dirty="0" smtClean="0">
                <a:solidFill>
                  <a:srgbClr val="000000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>[16]</a:t>
            </a:r>
            <a:endParaRPr lang="en-US" dirty="0"/>
          </a:p>
        </p:txBody>
      </p:sp>
      <p:sp>
        <p:nvSpPr>
          <p:cNvPr id="79" name="Object 78"/>
          <p:cNvSpPr/>
          <p:nvPr/>
        </p:nvSpPr>
        <p:spPr>
          <a:xfrm>
            <a:off x="729572" y="5365686"/>
            <a:ext cx="1637161" cy="1490599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ctr">
              <a:buNone/>
            </a:pPr>
            <a:r>
              <a:rPr lang="en-US" sz="1600" dirty="0" smtClean="0">
                <a:solidFill>
                  <a:srgbClr val="000000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>Analysis of Personality Traits using Natural Language Processing and Deep Learning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2366733" y="5365686"/>
            <a:ext cx="550327" cy="1490599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ctr">
              <a:buNone/>
            </a:pPr>
            <a:r>
              <a:rPr lang="en-US" sz="1600" dirty="0" smtClean="0">
                <a:solidFill>
                  <a:srgbClr val="000000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>2020</a:t>
            </a:r>
            <a:endParaRPr lang="en-US" dirty="0"/>
          </a:p>
        </p:txBody>
      </p:sp>
      <p:sp>
        <p:nvSpPr>
          <p:cNvPr id="81" name="Object 80"/>
          <p:cNvSpPr/>
          <p:nvPr/>
        </p:nvSpPr>
        <p:spPr>
          <a:xfrm>
            <a:off x="2917059" y="5365686"/>
            <a:ext cx="1090826" cy="1490599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ctr">
              <a:buNone/>
            </a:pPr>
            <a:r>
              <a:rPr lang="en-US" sz="1600" dirty="0" smtClean="0">
                <a:solidFill>
                  <a:srgbClr val="000000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>Tejas Pradhan et.al</a:t>
            </a:r>
            <a:endParaRPr lang="en-US" dirty="0"/>
          </a:p>
        </p:txBody>
      </p:sp>
      <p:sp>
        <p:nvSpPr>
          <p:cNvPr id="82" name="Object 81"/>
          <p:cNvSpPr/>
          <p:nvPr/>
        </p:nvSpPr>
        <p:spPr>
          <a:xfrm>
            <a:off x="4007886" y="5365686"/>
            <a:ext cx="1650980" cy="1490599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ctr">
              <a:buNone/>
            </a:pPr>
            <a:r>
              <a:rPr lang="en-US" sz="1600" dirty="0" smtClean="0">
                <a:solidFill>
                  <a:srgbClr val="000000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>automating personality testing and analysis with the help of Neural Networks by using</a:t>
            </a:r>
          </a:p>
          <a:p>
            <a:pPr algn="ctr">
              <a:buNone/>
            </a:pPr>
            <a:r>
              <a:rPr lang="en-US" sz="1600" dirty="0" smtClean="0">
                <a:solidFill>
                  <a:srgbClr val="000000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>images instead of questions.</a:t>
            </a:r>
          </a:p>
          <a:p>
            <a:pPr algn="ctr">
              <a:buNone/>
            </a:pPr>
            <a:r>
              <a:rPr lang="en-US" sz="1600" dirty="0" smtClean="0">
                <a:solidFill>
                  <a:srgbClr val="000000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/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5658866" y="5365686"/>
            <a:ext cx="1090826" cy="1490599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ctr">
              <a:buNone/>
            </a:pPr>
            <a:r>
              <a:rPr lang="en-US" sz="1600" dirty="0" smtClean="0">
                <a:solidFill>
                  <a:srgbClr val="000000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>A labeled dataset with user</a:t>
            </a:r>
          </a:p>
          <a:p>
            <a:pPr algn="ctr">
              <a:buNone/>
            </a:pPr>
            <a:r>
              <a:rPr lang="en-US" sz="1600" dirty="0" smtClean="0">
                <a:solidFill>
                  <a:srgbClr val="000000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>responses on social media</a:t>
            </a:r>
          </a:p>
          <a:p>
            <a:pPr algn="ctr">
              <a:buNone/>
            </a:pPr>
            <a:r>
              <a:rPr lang="en-US" sz="1600" dirty="0" smtClean="0">
                <a:solidFill>
                  <a:srgbClr val="000000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/>
            </a:r>
            <a:endParaRPr lang="en-US" dirty="0"/>
          </a:p>
        </p:txBody>
      </p:sp>
      <p:sp>
        <p:nvSpPr>
          <p:cNvPr id="84" name="Object 83"/>
          <p:cNvSpPr/>
          <p:nvPr/>
        </p:nvSpPr>
        <p:spPr>
          <a:xfrm>
            <a:off x="6749692" y="5365686"/>
            <a:ext cx="1582189" cy="1490599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ctr">
              <a:buNone/>
            </a:pPr>
            <a:r>
              <a:rPr lang="en-US" sz="1600" dirty="0" smtClean="0">
                <a:solidFill>
                  <a:srgbClr val="000000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>Naïve Bayes,</a:t>
            </a:r>
          </a:p>
          <a:p>
            <a:pPr algn="ctr">
              <a:buNone/>
            </a:pPr>
            <a:r>
              <a:rPr lang="en-US" sz="1600" dirty="0" smtClean="0">
                <a:solidFill>
                  <a:srgbClr val="000000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>SVM, </a:t>
            </a:r>
          </a:p>
          <a:p>
            <a:pPr algn="ctr">
              <a:buNone/>
            </a:pPr>
            <a:r>
              <a:rPr lang="en-US" sz="1600" dirty="0" smtClean="0">
                <a:solidFill>
                  <a:srgbClr val="000000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>CNN</a:t>
            </a:r>
          </a:p>
          <a:p>
            <a:pPr algn="ctr">
              <a:buNone/>
            </a:pPr>
            <a:r>
              <a:rPr lang="en-US" sz="1600" dirty="0" smtClean="0">
                <a:solidFill>
                  <a:srgbClr val="000000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/>
            </a:r>
            <a:endParaRPr lang="en-US" dirty="0"/>
          </a:p>
        </p:txBody>
      </p:sp>
      <p:sp>
        <p:nvSpPr>
          <p:cNvPr id="85" name="Object 84"/>
          <p:cNvSpPr/>
          <p:nvPr/>
        </p:nvSpPr>
        <p:spPr>
          <a:xfrm>
            <a:off x="8331882" y="5365686"/>
            <a:ext cx="2446989" cy="1490599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ctr">
              <a:buNone/>
            </a:pPr>
            <a:r>
              <a:rPr lang="en-US" sz="1600" dirty="0" smtClean="0">
                <a:solidFill>
                  <a:srgbClr val="000000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>There is a bias in the model as some personality types are more common than the others. The website becomes slow when there is too much</a:t>
            </a:r>
          </a:p>
          <a:p>
            <a:pPr algn="ctr">
              <a:buNone/>
            </a:pPr>
            <a:r>
              <a:rPr lang="en-US" sz="1600" dirty="0" smtClean="0">
                <a:solidFill>
                  <a:srgbClr val="000000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>traffic.</a:t>
            </a:r>
          </a:p>
          <a:p>
            <a:pPr algn="ctr">
              <a:buNone/>
            </a:pPr>
            <a:r>
              <a:rPr lang="en-US" sz="1600" dirty="0" smtClean="0">
                <a:solidFill>
                  <a:srgbClr val="000000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/>
            </a:r>
          </a:p>
          <a:p>
            <a:pPr algn="ctr">
              <a:buNone/>
            </a:pPr>
            <a:r>
              <a:rPr lang="en-US" sz="1600" dirty="0" smtClean="0">
                <a:solidFill>
                  <a:srgbClr val="000000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/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0778871" y="5365686"/>
            <a:ext cx="1410081" cy="1490599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ctr">
              <a:buNone/>
            </a:pPr>
            <a:r>
              <a:rPr lang="en-US" sz="1600" dirty="0" smtClean="0">
                <a:solidFill>
                  <a:srgbClr val="000000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>Naïve Bayes</a:t>
            </a:r>
          </a:p>
          <a:p>
            <a:pPr algn="ctr">
              <a:buNone/>
            </a:pPr>
            <a:r>
              <a:rPr lang="en-US" sz="1600" dirty="0" smtClean="0">
                <a:solidFill>
                  <a:srgbClr val="000000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>Accuracy = </a:t>
            </a:r>
          </a:p>
          <a:p>
            <a:pPr algn="ctr">
              <a:buNone/>
            </a:pPr>
            <a:r>
              <a:rPr lang="en-US" sz="1600" dirty="0" smtClean="0">
                <a:solidFill>
                  <a:srgbClr val="000000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>32.6%</a:t>
            </a:r>
          </a:p>
          <a:p>
            <a:pPr algn="ctr">
              <a:buNone/>
            </a:pPr>
            <a:r>
              <a:rPr lang="en-US" sz="1600" dirty="0" smtClean="0">
                <a:solidFill>
                  <a:srgbClr val="000000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/>
            </a:r>
          </a:p>
          <a:p>
            <a:pPr algn="ctr">
              <a:buNone/>
            </a:pPr>
            <a:r>
              <a:rPr lang="en-US" sz="1600" dirty="0" smtClean="0">
                <a:solidFill>
                  <a:srgbClr val="000000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>SVM</a:t>
            </a:r>
          </a:p>
          <a:p>
            <a:pPr algn="ctr">
              <a:buNone/>
            </a:pPr>
            <a:r>
              <a:rPr lang="en-US" sz="1600" dirty="0" smtClean="0">
                <a:solidFill>
                  <a:srgbClr val="000000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>Accuracy = </a:t>
            </a:r>
          </a:p>
          <a:p>
            <a:pPr algn="ctr">
              <a:buNone/>
            </a:pPr>
            <a:r>
              <a:rPr lang="en-US" sz="1600" dirty="0" smtClean="0">
                <a:solidFill>
                  <a:srgbClr val="000000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>57.9%</a:t>
            </a:r>
          </a:p>
          <a:p>
            <a:pPr algn="ctr">
              <a:buNone/>
            </a:pPr>
            <a:r>
              <a:rPr lang="en-US" sz="1600" dirty="0" smtClean="0">
                <a:solidFill>
                  <a:srgbClr val="000000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/>
            </a:r>
          </a:p>
          <a:p>
            <a:pPr algn="ctr">
              <a:buNone/>
            </a:pPr>
            <a:r>
              <a:rPr lang="en-US" sz="1600" dirty="0" smtClean="0">
                <a:solidFill>
                  <a:srgbClr val="000000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>CNN accuracy = 81.4%</a:t>
            </a:r>
          </a:p>
          <a:p>
            <a:pPr algn="ctr">
              <a:buNone/>
            </a:pPr>
            <a:r>
              <a:rPr lang="en-US" sz="1600" dirty="0" smtClean="0">
                <a:solidFill>
                  <a:srgbClr val="000000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/>
            </a:r>
            <a:endParaRPr lang="en-US" dirty="0"/>
          </a:p>
        </p:txBody>
      </p:sp>
    </p:spTree>
    <p:custDataLst/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/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/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/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/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/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/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/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/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/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/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/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/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/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</PresentationFormat>
  <Paragraphs>0</Paragraphs>
  <Slides>13</Slides>
  <Notes>13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</vt:vector>
  </TitlesOfParts>
  <Company>PptxGenJS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2023-04-26T06:46:38.923Z</dcterms:created>
  <dcterms:modified xsi:type="dcterms:W3CDTF">2023-04-26T06:46:38.923Z</dcterms:modified>
</cp:coreProperties>
</file>